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9" r:id="rId1"/>
    <p:sldMasterId id="2147483801" r:id="rId2"/>
  </p:sldMasterIdLst>
  <p:notesMasterIdLst>
    <p:notesMasterId r:id="rId30"/>
  </p:notesMasterIdLst>
  <p:sldIdLst>
    <p:sldId id="344" r:id="rId3"/>
    <p:sldId id="417" r:id="rId4"/>
    <p:sldId id="396" r:id="rId5"/>
    <p:sldId id="397" r:id="rId6"/>
    <p:sldId id="398" r:id="rId7"/>
    <p:sldId id="399" r:id="rId8"/>
    <p:sldId id="401" r:id="rId9"/>
    <p:sldId id="402" r:id="rId10"/>
    <p:sldId id="400" r:id="rId11"/>
    <p:sldId id="403" r:id="rId12"/>
    <p:sldId id="406" r:id="rId13"/>
    <p:sldId id="407" r:id="rId14"/>
    <p:sldId id="408" r:id="rId15"/>
    <p:sldId id="411" r:id="rId16"/>
    <p:sldId id="409" r:id="rId17"/>
    <p:sldId id="410" r:id="rId18"/>
    <p:sldId id="405" r:id="rId19"/>
    <p:sldId id="412" r:id="rId20"/>
    <p:sldId id="345" r:id="rId21"/>
    <p:sldId id="404" r:id="rId22"/>
    <p:sldId id="413" r:id="rId23"/>
    <p:sldId id="414" r:id="rId24"/>
    <p:sldId id="415" r:id="rId25"/>
    <p:sldId id="292" r:id="rId26"/>
    <p:sldId id="293" r:id="rId27"/>
    <p:sldId id="290" r:id="rId28"/>
    <p:sldId id="416" r:id="rId29"/>
  </p:sldIdLst>
  <p:sldSz cx="12192000" cy="6858000"/>
  <p:notesSz cx="6858000" cy="9144000"/>
  <p:defaultTextStyle>
    <a:defPPr>
      <a:defRPr lang="en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5841481-742D-4BD9-BF63-9932B9E90402}">
          <p14:sldIdLst>
            <p14:sldId id="344"/>
            <p14:sldId id="417"/>
            <p14:sldId id="396"/>
            <p14:sldId id="397"/>
            <p14:sldId id="398"/>
            <p14:sldId id="399"/>
            <p14:sldId id="401"/>
            <p14:sldId id="402"/>
            <p14:sldId id="400"/>
            <p14:sldId id="403"/>
            <p14:sldId id="406"/>
            <p14:sldId id="407"/>
            <p14:sldId id="408"/>
            <p14:sldId id="411"/>
            <p14:sldId id="409"/>
            <p14:sldId id="410"/>
            <p14:sldId id="405"/>
            <p14:sldId id="412"/>
            <p14:sldId id="345"/>
            <p14:sldId id="404"/>
            <p14:sldId id="413"/>
            <p14:sldId id="414"/>
            <p14:sldId id="415"/>
            <p14:sldId id="292"/>
            <p14:sldId id="293"/>
            <p14:sldId id="290"/>
            <p14:sldId id="416"/>
          </p14:sldIdLst>
        </p14:section>
        <p14:section name="Untitled Section" id="{AF9C364A-94B1-4D16-92AD-1841FFD46F8E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3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126" y="2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B46471-1EED-4B2C-A950-12FD4C0D1E6C}" type="datetimeFigureOut">
              <a:rPr lang="en-SE" smtClean="0"/>
              <a:t>12/04/2025</a:t>
            </a:fld>
            <a:endParaRPr lang="en-S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7C2522-90D5-44B2-B841-01D21272A129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13066748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0A10E-AAA2-2874-16C7-7164C01B40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57915D-E887-783B-233B-9AE57441F2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13EE0F-A150-6C73-ED1F-52712BD5A3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7D216A-DB15-4248-BB00-733303CC9173}" type="datetime1">
              <a:rPr lang="en-US" smtClean="0"/>
              <a:t>12/4/2025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90BBA3-57B9-ADB4-A66E-627F1CCF5E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7CE7B2-4BF6-A5D5-46D8-C2641E900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9845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BF871-C5A6-659D-CEF2-AA3A4A114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36A5F11-004F-7E1E-33F9-F39226E3C2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9424A7-B77E-728F-10ED-337E9C40CF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51491-AD69-46C7-90E2-B2F2A1152BFB}" type="datetime1">
              <a:rPr lang="en-US" smtClean="0"/>
              <a:t>12/4/2025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D2F11B-D9BD-2041-34CB-D8176F7D2B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213074-23BA-C105-ABBA-3181C6002B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877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7DC7A26-6485-D5D2-AEF1-4BA508B9FEF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1783DC-A2CA-33B1-6801-2E38F55FED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5AA403-636C-ADBA-3AE1-03054D0369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786BEB-D8A6-405A-B321-E87B4E5B5B4B}" type="datetime1">
              <a:rPr lang="en-US" smtClean="0"/>
              <a:t>12/4/2025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7A2861-3266-9B0E-2643-9D95F7C9B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5EB2FB-DC86-2D44-1230-CFCCB806F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8918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12/4/2025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13744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12/4/2025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86366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12/4/2025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133065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12/4/2025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56543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12/4/2025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447159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12/4/2025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945076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12/4/2025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330517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12/4/2025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66705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09B2F-6C8D-3DA1-E6EC-A90D9BD56D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E75076-C918-B81A-C158-BA56F38CA2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6630A3-5CCA-5FDE-7A46-C243A7D85E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06832-F826-4F42-BD0F-1D11D5C11366}" type="datetime1">
              <a:rPr lang="en-US" smtClean="0"/>
              <a:t>12/4/2025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9EAA54-BF66-F8E1-DB83-E9DC45238D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9DE918-E743-36AF-5C12-990F8BB9D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21320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12/4/2025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872373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eader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Rak 8"/>
          <p:cNvCxnSpPr/>
          <p:nvPr userDrawn="1"/>
        </p:nvCxnSpPr>
        <p:spPr>
          <a:xfrm>
            <a:off x="904613" y="6120611"/>
            <a:ext cx="10325607" cy="0"/>
          </a:xfrm>
          <a:prstGeom prst="line">
            <a:avLst/>
          </a:prstGeom>
          <a:ln w="952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ubrik 3"/>
          <p:cNvSpPr>
            <a:spLocks noGrp="1"/>
          </p:cNvSpPr>
          <p:nvPr>
            <p:ph type="title"/>
          </p:nvPr>
        </p:nvSpPr>
        <p:spPr>
          <a:xfrm>
            <a:off x="913435" y="999226"/>
            <a:ext cx="10316784" cy="831131"/>
          </a:xfrm>
          <a:prstGeom prst="rect">
            <a:avLst/>
          </a:prstGeom>
        </p:spPr>
        <p:txBody>
          <a:bodyPr vert="horz">
            <a:normAutofit/>
          </a:bodyPr>
          <a:lstStyle>
            <a:lvl1pPr algn="l">
              <a:defRPr sz="3600"/>
            </a:lvl1pPr>
          </a:lstStyle>
          <a:p>
            <a:r>
              <a:rPr lang="sv-SE"/>
              <a:t>Klicka här för att ändra format</a:t>
            </a:r>
          </a:p>
        </p:txBody>
      </p:sp>
      <p:sp>
        <p:nvSpPr>
          <p:cNvPr id="17" name="Platshållare för datum 3"/>
          <p:cNvSpPr>
            <a:spLocks noGrp="1"/>
          </p:cNvSpPr>
          <p:nvPr>
            <p:ph type="dt" sz="half" idx="10"/>
          </p:nvPr>
        </p:nvSpPr>
        <p:spPr>
          <a:xfrm>
            <a:off x="8882792" y="361000"/>
            <a:ext cx="1908257" cy="264685"/>
          </a:xfrm>
          <a:prstGeom prst="rect">
            <a:avLst/>
          </a:prstGeom>
        </p:spPr>
        <p:txBody>
          <a:bodyPr/>
          <a:lstStyle>
            <a:lvl1pPr algn="r">
              <a:defRPr sz="1100" cap="all"/>
            </a:lvl1pPr>
          </a:lstStyle>
          <a:p>
            <a:fld id="{DB4DD9CF-77FD-4E1A-B416-8704CDA17490}" type="datetime4">
              <a:rPr lang="en-US" smtClean="0"/>
              <a:t>December 4, 2025</a:t>
            </a:fld>
            <a:endParaRPr lang="sv-SE" dirty="0"/>
          </a:p>
        </p:txBody>
      </p:sp>
      <p:sp>
        <p:nvSpPr>
          <p:cNvPr id="18" name="Platshållare för bildnummer 5"/>
          <p:cNvSpPr>
            <a:spLocks noGrp="1"/>
          </p:cNvSpPr>
          <p:nvPr>
            <p:ph type="sldNum" sz="quarter" idx="12"/>
          </p:nvPr>
        </p:nvSpPr>
        <p:spPr>
          <a:xfrm>
            <a:off x="10616347" y="361655"/>
            <a:ext cx="738379" cy="264685"/>
          </a:xfrm>
          <a:prstGeom prst="rect">
            <a:avLst/>
          </a:prstGeom>
        </p:spPr>
        <p:txBody>
          <a:bodyPr/>
          <a:lstStyle>
            <a:lvl1pPr algn="r">
              <a:defRPr sz="1100"/>
            </a:lvl1pPr>
          </a:lstStyle>
          <a:p>
            <a:fld id="{80A4C9D9-979F-D94A-9054-C3B7EAD37AEB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19" name="Platshållare för sidfot 4"/>
          <p:cNvSpPr>
            <a:spLocks noGrp="1"/>
          </p:cNvSpPr>
          <p:nvPr>
            <p:ph type="ftr" sz="quarter" idx="11"/>
          </p:nvPr>
        </p:nvSpPr>
        <p:spPr>
          <a:xfrm>
            <a:off x="791151" y="361000"/>
            <a:ext cx="7782556" cy="265340"/>
          </a:xfrm>
          <a:prstGeom prst="rect">
            <a:avLst/>
          </a:prstGeom>
        </p:spPr>
        <p:txBody>
          <a:bodyPr anchor="b"/>
          <a:lstStyle>
            <a:lvl1pPr>
              <a:defRPr sz="1100"/>
            </a:lvl1pPr>
          </a:lstStyle>
          <a:p>
            <a:r>
              <a:rPr lang="sv-SE"/>
              <a:t>SWE-REG: Introducing NordInt.net</a:t>
            </a:r>
            <a:endParaRPr lang="sv-SE" dirty="0"/>
          </a:p>
        </p:txBody>
      </p:sp>
      <p:sp>
        <p:nvSpPr>
          <p:cNvPr id="20" name="Platshållare för text 2"/>
          <p:cNvSpPr>
            <a:spLocks noGrp="1"/>
          </p:cNvSpPr>
          <p:nvPr>
            <p:ph type="body" sz="quarter" idx="13"/>
          </p:nvPr>
        </p:nvSpPr>
        <p:spPr>
          <a:xfrm>
            <a:off x="913435" y="1843587"/>
            <a:ext cx="10316783" cy="4066288"/>
          </a:xfrm>
          <a:prstGeom prst="rect">
            <a:avLst/>
          </a:prstGeom>
        </p:spPr>
        <p:txBody>
          <a:bodyPr vert="horz"/>
          <a:lstStyle>
            <a:lvl1pPr>
              <a:spcBef>
                <a:spcPts val="900"/>
              </a:spcBef>
              <a:defRPr sz="2400" b="0" i="0">
                <a:latin typeface="Georgia"/>
                <a:cs typeface="Georgia"/>
              </a:defRPr>
            </a:lvl1pPr>
            <a:lvl2pPr>
              <a:spcBef>
                <a:spcPts val="900"/>
              </a:spcBef>
              <a:defRPr sz="2400" b="0" i="0">
                <a:latin typeface="Georgia"/>
                <a:cs typeface="Georgia"/>
              </a:defRPr>
            </a:lvl2pPr>
            <a:lvl3pPr>
              <a:spcBef>
                <a:spcPts val="900"/>
              </a:spcBef>
              <a:defRPr sz="2400" b="0" i="0">
                <a:latin typeface="Georgia"/>
                <a:cs typeface="Georgia"/>
              </a:defRPr>
            </a:lvl3pPr>
            <a:lvl4pPr>
              <a:spcBef>
                <a:spcPts val="900"/>
              </a:spcBef>
              <a:defRPr sz="2400" b="0" i="0">
                <a:latin typeface="Georgia"/>
                <a:cs typeface="Georgia"/>
              </a:defRPr>
            </a:lvl4pPr>
            <a:lvl5pPr>
              <a:spcBef>
                <a:spcPts val="900"/>
              </a:spcBef>
              <a:defRPr sz="2400" b="0" i="0">
                <a:latin typeface="Georgia"/>
                <a:cs typeface="Georgia"/>
              </a:defRPr>
            </a:lvl5pPr>
          </a:lstStyle>
          <a:p>
            <a:pPr lvl="0"/>
            <a:r>
              <a:rPr lang="sv-SE" dirty="0"/>
              <a:t>Klicka här för att ändra format på bakgrundstexten</a:t>
            </a:r>
          </a:p>
          <a:p>
            <a:pPr lvl="1"/>
            <a:r>
              <a:rPr lang="sv-SE" dirty="0"/>
              <a:t>Nivå två</a:t>
            </a:r>
          </a:p>
          <a:p>
            <a:pPr lvl="2"/>
            <a:r>
              <a:rPr lang="sv-SE" dirty="0"/>
              <a:t>Nivå tre</a:t>
            </a:r>
          </a:p>
          <a:p>
            <a:pPr lvl="3"/>
            <a:r>
              <a:rPr lang="sv-SE" dirty="0"/>
              <a:t>Nivå fyra</a:t>
            </a:r>
          </a:p>
          <a:p>
            <a:pPr lvl="4"/>
            <a:r>
              <a:rPr lang="sv-SE" dirty="0"/>
              <a:t>Nivå fem</a:t>
            </a:r>
          </a:p>
        </p:txBody>
      </p:sp>
      <p:pic>
        <p:nvPicPr>
          <p:cNvPr id="10" name="Bildobjekt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616" y="6255786"/>
            <a:ext cx="1874485" cy="369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4366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A49E9E-76B7-D487-9DC2-D8DB28056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A4B143-BC82-67B7-79D5-AF49B43BF9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3E4AFD-C4BE-E978-D93F-7EC0D7A170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E3990-9262-4C2D-AF4C-79766F2471E5}" type="datetime1">
              <a:rPr lang="en-US" smtClean="0"/>
              <a:t>12/4/2025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3FBFBE-C585-C749-F3B4-5A09C0F181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A47A41-A384-074D-411D-FCBADE0E7F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4613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0B51DE-368E-E5D3-0164-9976973D7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691BC3-54E7-90F8-3537-6FCEF212EE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D1F7C2-A1B8-6DCE-BC49-31096E6988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639FFB-91C1-3A2C-A007-0455BBAAA5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D3E541-C346-45E6-B235-990ACC33B234}" type="datetime1">
              <a:rPr lang="en-US" smtClean="0"/>
              <a:t>12/4/2025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4D94A3-1F1D-B4CB-9269-015CFCB4BE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D193C1-7AA1-9688-EDC9-63236815FA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694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24E92B-FD18-22B9-D896-A05ED8E9C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83110E-ADA2-346D-4579-3DFFAD6A7B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AE032C-36C0-BB1C-F2CD-A77577C120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C0E9790-90E0-E51B-66CE-5AA717FCB90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D081690-8C5A-39A7-C5B7-1D10BFE0973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ABB2EE-3366-3721-43C3-A92EDC4654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079ED-5F6A-4987-80E1-FC96D88AE188}" type="datetime1">
              <a:rPr lang="en-US" smtClean="0"/>
              <a:t>12/4/2025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2700F3F-E3FE-81E3-1EA2-C5447438E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69670EA-8379-7003-64A8-EBB8FE9E4A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6564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1B9040-5D3C-9F44-2109-37ED48D85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D0839A7-C674-B4D7-088B-BB6209E4AB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3C1D02-728A-40FC-8870-CB6B929FD59C}" type="datetime1">
              <a:rPr lang="en-US" smtClean="0"/>
              <a:t>12/4/2025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7F5169-CE1B-85F0-8FE0-0D939A4B80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7BB330-F7FC-C04D-ADF8-A7466A70DE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1920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C4FED3A-B79F-A5B8-5220-2C94728BB3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E3463-FE8D-4F3D-85D5-E9D37F0F714D}" type="datetime1">
              <a:rPr lang="en-US" smtClean="0"/>
              <a:t>12/4/2025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DF7BDEB-861E-A055-8294-9473FE399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5B2F7A-FC29-0D7F-6EB9-AFC17CE314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2856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C6ED4-0C0B-F3E7-F79F-82DA02F4D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44C618-EA08-A8EF-CB01-A98FB9CAEE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FDABAB-587E-E981-5E90-634B4A4450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A6E43E-61A7-4CA3-EB8A-117206F0FC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1C206-BF1B-4738-BBB2-E857A52BF621}" type="datetime1">
              <a:rPr lang="en-US" smtClean="0"/>
              <a:t>12/4/2025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1855B0-6690-D8D6-30CB-4B4AA3DBAD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967EBB-EE3E-29FB-993E-3C9008031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29185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5C030F-A9C4-50F1-CCF7-C17CDBCCEE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8A9CF5A-D7B0-5664-9EA4-9CE2A586EB0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CD7142-111E-A355-F55A-9ACFF4776B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1F6BA3-FF46-BA4D-A2DD-1CD60C5F4A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D2CC2-64DC-4956-BF9D-08A8EBF22667}" type="datetime1">
              <a:rPr lang="en-US" smtClean="0"/>
              <a:t>12/4/2025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25B286-2676-A295-C29B-0916D9632A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A26B2A-286A-372D-1923-45A04B9CAC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42635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604D236-618D-F743-68A9-B1BAF0DF28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76985C-A4DA-502D-66B9-9832555E72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D03728-12FC-1604-7EBA-3DF724A4147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2F0F66-8439-480D-82F3-A2A62AF6D341}" type="datetime1">
              <a:rPr lang="en-US" smtClean="0"/>
              <a:t>12/4/2025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A318E2-0D02-9D0F-17FF-96AA60E8D1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657165-A4FE-0411-8997-E8201C4FE1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C0CD32-A6C8-4BA5-B3DF-D8325E32C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4495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sv-SE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12/4/2025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8042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2" r:id="rId1"/>
    <p:sldLayoutId id="2147483803" r:id="rId2"/>
    <p:sldLayoutId id="2147483804" r:id="rId3"/>
    <p:sldLayoutId id="2147483805" r:id="rId4"/>
    <p:sldLayoutId id="2147483806" r:id="rId5"/>
    <p:sldLayoutId id="2147483807" r:id="rId6"/>
    <p:sldLayoutId id="2147483808" r:id="rId7"/>
    <p:sldLayoutId id="2147483809" r:id="rId8"/>
    <p:sldLayoutId id="2147483810" r:id="rId9"/>
    <p:sldLayoutId id="2147483811" r:id="rId10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6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13" Type="http://schemas.openxmlformats.org/officeDocument/2006/relationships/image" Target="../media/image31.png"/><Relationship Id="rId3" Type="http://schemas.openxmlformats.org/officeDocument/2006/relationships/oleObject" Target="../embeddings/oleObject1.bin"/><Relationship Id="rId7" Type="http://schemas.openxmlformats.org/officeDocument/2006/relationships/image" Target="../media/image25.png"/><Relationship Id="rId12" Type="http://schemas.openxmlformats.org/officeDocument/2006/relationships/image" Target="../media/image30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4.sv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svg"/><Relationship Id="rId4" Type="http://schemas.openxmlformats.org/officeDocument/2006/relationships/image" Target="../media/image22.wmf"/><Relationship Id="rId9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onlinelibrary.wiley.com/doi/full/10.1111/brv.12775" TargetMode="External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Portrait of kitten with black and white fur">
            <a:extLst>
              <a:ext uri="{FF2B5EF4-FFF2-40B4-BE49-F238E27FC236}">
                <a16:creationId xmlns:a16="http://schemas.microsoft.com/office/drawing/2014/main" id="{010EF925-5861-55DA-6CE6-C8E615C72C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27" r="8327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  <a:noFill/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B3C357-F157-75BE-B389-C267816B5E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sv-SE" sz="4800" dirty="0"/>
              <a:t>Social </a:t>
            </a:r>
            <a:r>
              <a:rPr lang="sv-SE" sz="4800" dirty="0" err="1"/>
              <a:t>Network</a:t>
            </a:r>
            <a:r>
              <a:rPr lang="sv-SE" sz="4800" dirty="0"/>
              <a:t> </a:t>
            </a:r>
            <a:r>
              <a:rPr lang="sv-SE" sz="4800" dirty="0" err="1"/>
              <a:t>Analysis</a:t>
            </a:r>
            <a:br>
              <a:rPr lang="sv-SE" sz="4800" dirty="0"/>
            </a:br>
            <a:r>
              <a:rPr lang="sv-SE" sz="4800" dirty="0">
                <a:solidFill>
                  <a:schemeClr val="bg1">
                    <a:lumMod val="50000"/>
                  </a:schemeClr>
                </a:solidFill>
              </a:rPr>
              <a:t>Day 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36037FE-4449-40E3-5F06-4FC0132173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583496"/>
            <a:ext cx="4023359" cy="1772854"/>
          </a:xfrm>
        </p:spPr>
        <p:txBody>
          <a:bodyPr>
            <a:normAutofit/>
          </a:bodyPr>
          <a:lstStyle/>
          <a:p>
            <a:pPr algn="l"/>
            <a:r>
              <a:rPr lang="sv-SE" sz="2000" dirty="0" err="1"/>
              <a:t>Advanced</a:t>
            </a:r>
            <a:r>
              <a:rPr lang="sv-SE" sz="2000" dirty="0"/>
              <a:t> Winter </a:t>
            </a:r>
            <a:r>
              <a:rPr lang="sv-SE" sz="2000" dirty="0" err="1"/>
              <a:t>School</a:t>
            </a:r>
            <a:r>
              <a:rPr lang="sv-SE" sz="2000" dirty="0"/>
              <a:t> in </a:t>
            </a:r>
            <a:r>
              <a:rPr lang="sv-SE" sz="2000" dirty="0" err="1"/>
              <a:t>Computational</a:t>
            </a:r>
            <a:r>
              <a:rPr lang="sv-SE" sz="2000" dirty="0"/>
              <a:t> Social Science</a:t>
            </a:r>
          </a:p>
          <a:p>
            <a:pPr algn="l"/>
            <a:r>
              <a:rPr lang="sv-SE" sz="2000" dirty="0"/>
              <a:t>Carl Nordlund</a:t>
            </a:r>
            <a:br>
              <a:rPr lang="sv-SE" sz="2000" dirty="0"/>
            </a:br>
            <a:r>
              <a:rPr lang="sv-SE" sz="2000" dirty="0" err="1"/>
              <a:t>Maël</a:t>
            </a:r>
            <a:r>
              <a:rPr lang="sv-SE" sz="2000" dirty="0"/>
              <a:t> </a:t>
            </a:r>
            <a:r>
              <a:rPr lang="sv-SE" sz="2000" dirty="0" err="1"/>
              <a:t>Lecoursonnais</a:t>
            </a:r>
            <a:br>
              <a:rPr lang="sv-SE" sz="2000" dirty="0"/>
            </a:br>
            <a:r>
              <a:rPr lang="sv-SE" sz="2000" dirty="0" err="1"/>
              <a:t>Kazuki</a:t>
            </a:r>
            <a:r>
              <a:rPr lang="sv-SE" sz="2000" dirty="0"/>
              <a:t> Sakamoto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Slide Number Placeholder 5">
            <a:extLst>
              <a:ext uri="{FF2B5EF4-FFF2-40B4-BE49-F238E27FC236}">
                <a16:creationId xmlns:a16="http://schemas.microsoft.com/office/drawing/2014/main" id="{9B855A0F-7FDA-4FF1-8185-BF3CDF49B8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70819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0C12960-6E85-460F-B6E3-5B82CB31AF3D}" type="slidenum">
              <a:rPr lang="en-US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>
                <a:spcAft>
                  <a:spcPts val="600"/>
                </a:spcAft>
              </a:pPr>
              <a:t>1</a:t>
            </a:fld>
            <a:endParaRPr lang="en-US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029079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0" name="Rectangle 79">
            <a:extLst>
              <a:ext uri="{FF2B5EF4-FFF2-40B4-BE49-F238E27FC236}">
                <a16:creationId xmlns:a16="http://schemas.microsoft.com/office/drawing/2014/main" id="{959C6B72-F8E6-4281-8F3E-93FC0DC980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77B14A-85CC-D97D-CDB6-07AF72B9E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365125"/>
            <a:ext cx="5295015" cy="2063808"/>
          </a:xfrm>
        </p:spPr>
        <p:txBody>
          <a:bodyPr anchor="b">
            <a:normAutofit/>
          </a:bodyPr>
          <a:lstStyle/>
          <a:p>
            <a:r>
              <a:rPr lang="en-GB" sz="5400" dirty="0"/>
              <a:t>Rewiring</a:t>
            </a:r>
            <a:endParaRPr lang="en-SE" sz="5400" dirty="0"/>
          </a:p>
        </p:txBody>
      </p:sp>
      <p:sp>
        <p:nvSpPr>
          <p:cNvPr id="81" name="sketch line">
            <a:extLst>
              <a:ext uri="{FF2B5EF4-FFF2-40B4-BE49-F238E27FC236}">
                <a16:creationId xmlns:a16="http://schemas.microsoft.com/office/drawing/2014/main" id="{490234EE-E0D8-4805-9227-CCEAC60169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2650181"/>
            <a:ext cx="4343400" cy="18288"/>
          </a:xfrm>
          <a:custGeom>
            <a:avLst/>
            <a:gdLst>
              <a:gd name="connsiteX0" fmla="*/ 0 w 4343400"/>
              <a:gd name="connsiteY0" fmla="*/ 0 h 18288"/>
              <a:gd name="connsiteX1" fmla="*/ 577052 w 4343400"/>
              <a:gd name="connsiteY1" fmla="*/ 0 h 18288"/>
              <a:gd name="connsiteX2" fmla="*/ 1067235 w 4343400"/>
              <a:gd name="connsiteY2" fmla="*/ 0 h 18288"/>
              <a:gd name="connsiteX3" fmla="*/ 1600853 w 4343400"/>
              <a:gd name="connsiteY3" fmla="*/ 0 h 18288"/>
              <a:gd name="connsiteX4" fmla="*/ 2264773 w 4343400"/>
              <a:gd name="connsiteY4" fmla="*/ 0 h 18288"/>
              <a:gd name="connsiteX5" fmla="*/ 2841825 w 4343400"/>
              <a:gd name="connsiteY5" fmla="*/ 0 h 18288"/>
              <a:gd name="connsiteX6" fmla="*/ 3375442 w 4343400"/>
              <a:gd name="connsiteY6" fmla="*/ 0 h 18288"/>
              <a:gd name="connsiteX7" fmla="*/ 4343400 w 4343400"/>
              <a:gd name="connsiteY7" fmla="*/ 0 h 18288"/>
              <a:gd name="connsiteX8" fmla="*/ 4343400 w 4343400"/>
              <a:gd name="connsiteY8" fmla="*/ 18288 h 18288"/>
              <a:gd name="connsiteX9" fmla="*/ 3722914 w 4343400"/>
              <a:gd name="connsiteY9" fmla="*/ 18288 h 18288"/>
              <a:gd name="connsiteX10" fmla="*/ 3189297 w 4343400"/>
              <a:gd name="connsiteY10" fmla="*/ 18288 h 18288"/>
              <a:gd name="connsiteX11" fmla="*/ 2481943 w 4343400"/>
              <a:gd name="connsiteY11" fmla="*/ 18288 h 18288"/>
              <a:gd name="connsiteX12" fmla="*/ 1904891 w 4343400"/>
              <a:gd name="connsiteY12" fmla="*/ 18288 h 18288"/>
              <a:gd name="connsiteX13" fmla="*/ 1414707 w 4343400"/>
              <a:gd name="connsiteY13" fmla="*/ 18288 h 18288"/>
              <a:gd name="connsiteX14" fmla="*/ 750788 w 4343400"/>
              <a:gd name="connsiteY14" fmla="*/ 18288 h 18288"/>
              <a:gd name="connsiteX15" fmla="*/ 0 w 4343400"/>
              <a:gd name="connsiteY15" fmla="*/ 18288 h 18288"/>
              <a:gd name="connsiteX16" fmla="*/ 0 w 43434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343400" h="18288" fill="none" extrusionOk="0">
                <a:moveTo>
                  <a:pt x="0" y="0"/>
                </a:moveTo>
                <a:cubicBezTo>
                  <a:pt x="233209" y="-19550"/>
                  <a:pt x="330816" y="19068"/>
                  <a:pt x="577052" y="0"/>
                </a:cubicBezTo>
                <a:cubicBezTo>
                  <a:pt x="823288" y="-19068"/>
                  <a:pt x="875077" y="10360"/>
                  <a:pt x="1067235" y="0"/>
                </a:cubicBezTo>
                <a:cubicBezTo>
                  <a:pt x="1259393" y="-10360"/>
                  <a:pt x="1410699" y="2939"/>
                  <a:pt x="1600853" y="0"/>
                </a:cubicBezTo>
                <a:cubicBezTo>
                  <a:pt x="1791007" y="-2939"/>
                  <a:pt x="2101644" y="-26225"/>
                  <a:pt x="2264773" y="0"/>
                </a:cubicBezTo>
                <a:cubicBezTo>
                  <a:pt x="2427902" y="26225"/>
                  <a:pt x="2690426" y="-27726"/>
                  <a:pt x="2841825" y="0"/>
                </a:cubicBezTo>
                <a:cubicBezTo>
                  <a:pt x="2993224" y="27726"/>
                  <a:pt x="3172320" y="-18569"/>
                  <a:pt x="3375442" y="0"/>
                </a:cubicBezTo>
                <a:cubicBezTo>
                  <a:pt x="3578564" y="18569"/>
                  <a:pt x="4003119" y="21909"/>
                  <a:pt x="4343400" y="0"/>
                </a:cubicBezTo>
                <a:cubicBezTo>
                  <a:pt x="4343798" y="7429"/>
                  <a:pt x="4343380" y="10822"/>
                  <a:pt x="4343400" y="18288"/>
                </a:cubicBezTo>
                <a:cubicBezTo>
                  <a:pt x="4109047" y="14709"/>
                  <a:pt x="3996986" y="7919"/>
                  <a:pt x="3722914" y="18288"/>
                </a:cubicBezTo>
                <a:cubicBezTo>
                  <a:pt x="3448842" y="28657"/>
                  <a:pt x="3340973" y="29252"/>
                  <a:pt x="3189297" y="18288"/>
                </a:cubicBezTo>
                <a:cubicBezTo>
                  <a:pt x="3037621" y="7324"/>
                  <a:pt x="2636891" y="-9539"/>
                  <a:pt x="2481943" y="18288"/>
                </a:cubicBezTo>
                <a:cubicBezTo>
                  <a:pt x="2326995" y="46115"/>
                  <a:pt x="2131632" y="740"/>
                  <a:pt x="1904891" y="18288"/>
                </a:cubicBezTo>
                <a:cubicBezTo>
                  <a:pt x="1678150" y="35836"/>
                  <a:pt x="1575362" y="-3381"/>
                  <a:pt x="1414707" y="18288"/>
                </a:cubicBezTo>
                <a:cubicBezTo>
                  <a:pt x="1254052" y="39957"/>
                  <a:pt x="1051093" y="-335"/>
                  <a:pt x="750788" y="18288"/>
                </a:cubicBezTo>
                <a:cubicBezTo>
                  <a:pt x="450483" y="36911"/>
                  <a:pt x="293781" y="22900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343400" h="18288" stroke="0" extrusionOk="0">
                <a:moveTo>
                  <a:pt x="0" y="0"/>
                </a:moveTo>
                <a:cubicBezTo>
                  <a:pt x="212719" y="-28531"/>
                  <a:pt x="340561" y="-1164"/>
                  <a:pt x="577052" y="0"/>
                </a:cubicBezTo>
                <a:cubicBezTo>
                  <a:pt x="813543" y="1164"/>
                  <a:pt x="866967" y="-9376"/>
                  <a:pt x="1067235" y="0"/>
                </a:cubicBezTo>
                <a:cubicBezTo>
                  <a:pt x="1267503" y="9376"/>
                  <a:pt x="1485778" y="-20470"/>
                  <a:pt x="1774589" y="0"/>
                </a:cubicBezTo>
                <a:cubicBezTo>
                  <a:pt x="2063400" y="20470"/>
                  <a:pt x="2090152" y="-14502"/>
                  <a:pt x="2351641" y="0"/>
                </a:cubicBezTo>
                <a:cubicBezTo>
                  <a:pt x="2613130" y="14502"/>
                  <a:pt x="2802864" y="19125"/>
                  <a:pt x="2928693" y="0"/>
                </a:cubicBezTo>
                <a:cubicBezTo>
                  <a:pt x="3054522" y="-19125"/>
                  <a:pt x="3482611" y="-2038"/>
                  <a:pt x="3636046" y="0"/>
                </a:cubicBezTo>
                <a:cubicBezTo>
                  <a:pt x="3789481" y="2038"/>
                  <a:pt x="4012363" y="973"/>
                  <a:pt x="4343400" y="0"/>
                </a:cubicBezTo>
                <a:cubicBezTo>
                  <a:pt x="4342514" y="5429"/>
                  <a:pt x="4344221" y="14046"/>
                  <a:pt x="4343400" y="18288"/>
                </a:cubicBezTo>
                <a:cubicBezTo>
                  <a:pt x="4078870" y="-6138"/>
                  <a:pt x="4015967" y="29658"/>
                  <a:pt x="3809782" y="18288"/>
                </a:cubicBezTo>
                <a:cubicBezTo>
                  <a:pt x="3603597" y="6918"/>
                  <a:pt x="3495552" y="24439"/>
                  <a:pt x="3189297" y="18288"/>
                </a:cubicBezTo>
                <a:cubicBezTo>
                  <a:pt x="2883042" y="12137"/>
                  <a:pt x="2850610" y="32583"/>
                  <a:pt x="2568811" y="18288"/>
                </a:cubicBezTo>
                <a:cubicBezTo>
                  <a:pt x="2287012" y="3993"/>
                  <a:pt x="2279820" y="23580"/>
                  <a:pt x="1991759" y="18288"/>
                </a:cubicBezTo>
                <a:cubicBezTo>
                  <a:pt x="1703698" y="12996"/>
                  <a:pt x="1616455" y="23157"/>
                  <a:pt x="1284405" y="18288"/>
                </a:cubicBezTo>
                <a:cubicBezTo>
                  <a:pt x="952355" y="13419"/>
                  <a:pt x="783530" y="16053"/>
                  <a:pt x="577052" y="18288"/>
                </a:cubicBezTo>
                <a:cubicBezTo>
                  <a:pt x="370574" y="20523"/>
                  <a:pt x="173929" y="519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36C505-AA07-5F44-FD5C-A513799244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8" y="2908005"/>
            <a:ext cx="5295015" cy="3268957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GB" sz="1700" dirty="0"/>
              <a:t>Randomly pick an edge</a:t>
            </a:r>
            <a:br>
              <a:rPr lang="en-GB" sz="1700" dirty="0"/>
            </a:br>
            <a:r>
              <a:rPr lang="en-GB" sz="1700" dirty="0"/>
              <a:t>a </a:t>
            </a:r>
            <a:r>
              <a:rPr lang="en-GB" sz="1700" dirty="0">
                <a:sym typeface="Symbol" panose="05050102010706020507" pitchFamily="18" charset="2"/>
              </a:rPr>
              <a:t> b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1700" dirty="0">
                <a:sym typeface="Symbol" panose="05050102010706020507" pitchFamily="18" charset="2"/>
              </a:rPr>
              <a:t>Randomly pick another edge</a:t>
            </a:r>
            <a:br>
              <a:rPr lang="en-GB" sz="1700" dirty="0">
                <a:sym typeface="Symbol" panose="05050102010706020507" pitchFamily="18" charset="2"/>
              </a:rPr>
            </a:br>
            <a:r>
              <a:rPr lang="en-GB" sz="1700" dirty="0">
                <a:sym typeface="Symbol" panose="05050102010706020507" pitchFamily="18" charset="2"/>
              </a:rPr>
              <a:t>c</a:t>
            </a:r>
            <a:r>
              <a:rPr lang="en-GB" sz="1700" dirty="0"/>
              <a:t> </a:t>
            </a:r>
            <a:r>
              <a:rPr lang="en-GB" sz="1700" dirty="0">
                <a:sym typeface="Symbol" panose="05050102010706020507" pitchFamily="18" charset="2"/>
              </a:rPr>
              <a:t> d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1700" dirty="0">
                <a:sym typeface="Symbol" panose="05050102010706020507" pitchFamily="18" charset="2"/>
              </a:rPr>
              <a:t>Make sure that: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GB" sz="1400" dirty="0">
                <a:sym typeface="Symbol" panose="05050102010706020507" pitchFamily="18" charset="2"/>
              </a:rPr>
              <a:t>a is not connected to d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GB" sz="1400" dirty="0">
                <a:sym typeface="Symbol" panose="05050102010706020507" pitchFamily="18" charset="2"/>
              </a:rPr>
              <a:t>c is not connected to b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1700" dirty="0">
                <a:sym typeface="Symbol" panose="05050102010706020507" pitchFamily="18" charset="2"/>
              </a:rPr>
              <a:t>Rewire: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GB" sz="1400" dirty="0">
                <a:sym typeface="Symbol" panose="05050102010706020507" pitchFamily="18" charset="2"/>
              </a:rPr>
              <a:t>Remove </a:t>
            </a:r>
            <a:r>
              <a:rPr lang="en-GB" sz="1400" dirty="0"/>
              <a:t>a </a:t>
            </a:r>
            <a:r>
              <a:rPr lang="en-GB" sz="1400" dirty="0">
                <a:sym typeface="Symbol" panose="05050102010706020507" pitchFamily="18" charset="2"/>
              </a:rPr>
              <a:t> b, and c</a:t>
            </a:r>
            <a:r>
              <a:rPr lang="en-GB" sz="1400" dirty="0"/>
              <a:t> </a:t>
            </a:r>
            <a:r>
              <a:rPr lang="en-GB" sz="1400" dirty="0">
                <a:sym typeface="Symbol" panose="05050102010706020507" pitchFamily="18" charset="2"/>
              </a:rPr>
              <a:t> d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GB" sz="1400" dirty="0">
                <a:sym typeface="Symbol" panose="05050102010706020507" pitchFamily="18" charset="2"/>
              </a:rPr>
              <a:t>Add </a:t>
            </a:r>
            <a:r>
              <a:rPr lang="en-GB" sz="1400" dirty="0"/>
              <a:t>a </a:t>
            </a:r>
            <a:r>
              <a:rPr lang="en-GB" sz="1400" dirty="0">
                <a:sym typeface="Symbol" panose="05050102010706020507" pitchFamily="18" charset="2"/>
              </a:rPr>
              <a:t> d and c</a:t>
            </a:r>
            <a:r>
              <a:rPr lang="en-GB" sz="1400" dirty="0"/>
              <a:t> </a:t>
            </a:r>
            <a:r>
              <a:rPr lang="en-GB" sz="1400" dirty="0">
                <a:sym typeface="Symbol" panose="05050102010706020507" pitchFamily="18" charset="2"/>
              </a:rPr>
              <a:t> b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1800" dirty="0">
                <a:sym typeface="Symbol" panose="05050102010706020507" pitchFamily="18" charset="2"/>
              </a:rPr>
              <a:t>Repeat from 1 for N (&gt;1000) times</a:t>
            </a:r>
          </a:p>
          <a:p>
            <a:pPr marL="800100" lvl="1" indent="-342900">
              <a:buFont typeface="+mj-lt"/>
              <a:buAutoNum type="arabicPeriod"/>
            </a:pPr>
            <a:endParaRPr lang="en-GB" sz="13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8CAF30-E8CC-C8E0-1FC8-1475CD40E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4C0CD32-A6C8-4BA5-B3DF-D8325E32CAA4}" type="slidenum">
              <a:rPr lang="en-US" smtClean="0"/>
              <a:pPr>
                <a:spcAft>
                  <a:spcPts val="600"/>
                </a:spcAft>
              </a:pPr>
              <a:t>10</a:t>
            </a:fld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0062375-40B7-22F5-284C-C61989BA511A}"/>
              </a:ext>
            </a:extLst>
          </p:cNvPr>
          <p:cNvCxnSpPr>
            <a:cxnSpLocks/>
            <a:stCxn id="6" idx="0"/>
            <a:endCxn id="5" idx="4"/>
          </p:cNvCxnSpPr>
          <p:nvPr/>
        </p:nvCxnSpPr>
        <p:spPr>
          <a:xfrm flipV="1">
            <a:off x="7357297" y="2732503"/>
            <a:ext cx="1" cy="743309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885319A-ACC1-7F9D-F59E-5EFEC75F33B8}"/>
              </a:ext>
            </a:extLst>
          </p:cNvPr>
          <p:cNvCxnSpPr>
            <a:cxnSpLocks/>
            <a:stCxn id="7" idx="0"/>
            <a:endCxn id="8" idx="4"/>
          </p:cNvCxnSpPr>
          <p:nvPr/>
        </p:nvCxnSpPr>
        <p:spPr>
          <a:xfrm flipH="1" flipV="1">
            <a:off x="8850934" y="2732502"/>
            <a:ext cx="1" cy="743309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6AA069D-A8E4-A781-DC96-2FDD534717D0}"/>
              </a:ext>
            </a:extLst>
          </p:cNvPr>
          <p:cNvGrpSpPr/>
          <p:nvPr/>
        </p:nvGrpSpPr>
        <p:grpSpPr>
          <a:xfrm>
            <a:off x="7357295" y="2727684"/>
            <a:ext cx="1493638" cy="743310"/>
            <a:chOff x="7357295" y="2736737"/>
            <a:chExt cx="1493638" cy="743310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55DE768F-28AB-5722-8AAE-5E0B141F815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57295" y="2736738"/>
              <a:ext cx="1" cy="743309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prstDash val="solid"/>
              <a:tailEnd type="triangl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2901E7BA-2BFC-A5E1-C38F-1DFA53FF6B8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850932" y="2736737"/>
              <a:ext cx="1" cy="743309"/>
            </a:xfrm>
            <a:prstGeom prst="straightConnector1">
              <a:avLst/>
            </a:prstGeom>
            <a:ln w="31750">
              <a:solidFill>
                <a:schemeClr val="bg1">
                  <a:lumMod val="85000"/>
                </a:schemeClr>
              </a:solidFill>
              <a:prstDash val="solid"/>
              <a:tailEnd type="triangl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C1BBC6A-B49A-16C4-D4F8-30BB48A153A4}"/>
              </a:ext>
            </a:extLst>
          </p:cNvPr>
          <p:cNvGrpSpPr/>
          <p:nvPr/>
        </p:nvGrpSpPr>
        <p:grpSpPr>
          <a:xfrm>
            <a:off x="7496860" y="2674693"/>
            <a:ext cx="1214511" cy="858928"/>
            <a:chOff x="7496860" y="2674693"/>
            <a:chExt cx="1214511" cy="858928"/>
          </a:xfrm>
        </p:grpSpPr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A1C9B932-4892-11B4-B7D6-56FD7A018106}"/>
                </a:ext>
              </a:extLst>
            </p:cNvPr>
            <p:cNvCxnSpPr>
              <a:cxnSpLocks/>
              <a:stCxn id="6" idx="7"/>
              <a:endCxn id="8" idx="3"/>
            </p:cNvCxnSpPr>
            <p:nvPr/>
          </p:nvCxnSpPr>
          <p:spPr>
            <a:xfrm flipV="1">
              <a:off x="7496860" y="2674693"/>
              <a:ext cx="1214510" cy="858928"/>
            </a:xfrm>
            <a:prstGeom prst="straightConnector1">
              <a:avLst/>
            </a:prstGeom>
            <a:ln w="31750">
              <a:solidFill>
                <a:schemeClr val="tx1"/>
              </a:solidFill>
              <a:prstDash val="solid"/>
              <a:tailEnd type="triangl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52223DD7-F4A3-1691-A517-46AC86D034AF}"/>
                </a:ext>
              </a:extLst>
            </p:cNvPr>
            <p:cNvCxnSpPr>
              <a:cxnSpLocks/>
              <a:stCxn id="7" idx="1"/>
              <a:endCxn id="5" idx="5"/>
            </p:cNvCxnSpPr>
            <p:nvPr/>
          </p:nvCxnSpPr>
          <p:spPr>
            <a:xfrm flipH="1" flipV="1">
              <a:off x="7496861" y="2674694"/>
              <a:ext cx="1214510" cy="858926"/>
            </a:xfrm>
            <a:prstGeom prst="straightConnector1">
              <a:avLst/>
            </a:prstGeom>
            <a:ln w="31750">
              <a:solidFill>
                <a:schemeClr val="tx1"/>
              </a:solidFill>
              <a:prstDash val="solid"/>
              <a:tailEnd type="triangl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" name="Oval 4">
            <a:extLst>
              <a:ext uri="{FF2B5EF4-FFF2-40B4-BE49-F238E27FC236}">
                <a16:creationId xmlns:a16="http://schemas.microsoft.com/office/drawing/2014/main" id="{AD6BD2E2-386E-F14D-D007-827141BA4392}"/>
              </a:ext>
            </a:extLst>
          </p:cNvPr>
          <p:cNvSpPr/>
          <p:nvPr/>
        </p:nvSpPr>
        <p:spPr>
          <a:xfrm>
            <a:off x="7159925" y="2337758"/>
            <a:ext cx="394745" cy="39474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b</a:t>
            </a:r>
            <a:endParaRPr lang="en-SE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0E634F8-3DC0-3CAB-20F7-92CFECC87310}"/>
              </a:ext>
            </a:extLst>
          </p:cNvPr>
          <p:cNvSpPr/>
          <p:nvPr/>
        </p:nvSpPr>
        <p:spPr>
          <a:xfrm>
            <a:off x="7159924" y="3475812"/>
            <a:ext cx="394745" cy="39474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</a:t>
            </a:r>
            <a:endParaRPr lang="en-SE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E286F06-70CD-F8B5-277C-B9FDA1700324}"/>
              </a:ext>
            </a:extLst>
          </p:cNvPr>
          <p:cNvSpPr/>
          <p:nvPr/>
        </p:nvSpPr>
        <p:spPr>
          <a:xfrm>
            <a:off x="8653562" y="3475811"/>
            <a:ext cx="394745" cy="39474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</a:t>
            </a:r>
            <a:endParaRPr lang="en-SE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0E5E1C1-6DBA-0987-75F6-9F89894AB0DC}"/>
              </a:ext>
            </a:extLst>
          </p:cNvPr>
          <p:cNvSpPr/>
          <p:nvPr/>
        </p:nvSpPr>
        <p:spPr>
          <a:xfrm>
            <a:off x="8653561" y="2337757"/>
            <a:ext cx="394745" cy="39474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d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704734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0" name="Rectangle 79">
            <a:extLst>
              <a:ext uri="{FF2B5EF4-FFF2-40B4-BE49-F238E27FC236}">
                <a16:creationId xmlns:a16="http://schemas.microsoft.com/office/drawing/2014/main" id="{959C6B72-F8E6-4281-8F3E-93FC0DC980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77B14A-85CC-D97D-CDB6-07AF72B9E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365125"/>
            <a:ext cx="5295015" cy="2063808"/>
          </a:xfrm>
        </p:spPr>
        <p:txBody>
          <a:bodyPr anchor="b">
            <a:normAutofit/>
          </a:bodyPr>
          <a:lstStyle/>
          <a:p>
            <a:r>
              <a:rPr lang="en-GB" sz="5400" dirty="0"/>
              <a:t>Rewiring</a:t>
            </a:r>
            <a:endParaRPr lang="en-SE" sz="5400" dirty="0"/>
          </a:p>
        </p:txBody>
      </p:sp>
      <p:sp>
        <p:nvSpPr>
          <p:cNvPr id="81" name="sketch line">
            <a:extLst>
              <a:ext uri="{FF2B5EF4-FFF2-40B4-BE49-F238E27FC236}">
                <a16:creationId xmlns:a16="http://schemas.microsoft.com/office/drawing/2014/main" id="{490234EE-E0D8-4805-9227-CCEAC60169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2650181"/>
            <a:ext cx="4343400" cy="18288"/>
          </a:xfrm>
          <a:custGeom>
            <a:avLst/>
            <a:gdLst>
              <a:gd name="connsiteX0" fmla="*/ 0 w 4343400"/>
              <a:gd name="connsiteY0" fmla="*/ 0 h 18288"/>
              <a:gd name="connsiteX1" fmla="*/ 577052 w 4343400"/>
              <a:gd name="connsiteY1" fmla="*/ 0 h 18288"/>
              <a:gd name="connsiteX2" fmla="*/ 1067235 w 4343400"/>
              <a:gd name="connsiteY2" fmla="*/ 0 h 18288"/>
              <a:gd name="connsiteX3" fmla="*/ 1600853 w 4343400"/>
              <a:gd name="connsiteY3" fmla="*/ 0 h 18288"/>
              <a:gd name="connsiteX4" fmla="*/ 2264773 w 4343400"/>
              <a:gd name="connsiteY4" fmla="*/ 0 h 18288"/>
              <a:gd name="connsiteX5" fmla="*/ 2841825 w 4343400"/>
              <a:gd name="connsiteY5" fmla="*/ 0 h 18288"/>
              <a:gd name="connsiteX6" fmla="*/ 3375442 w 4343400"/>
              <a:gd name="connsiteY6" fmla="*/ 0 h 18288"/>
              <a:gd name="connsiteX7" fmla="*/ 4343400 w 4343400"/>
              <a:gd name="connsiteY7" fmla="*/ 0 h 18288"/>
              <a:gd name="connsiteX8" fmla="*/ 4343400 w 4343400"/>
              <a:gd name="connsiteY8" fmla="*/ 18288 h 18288"/>
              <a:gd name="connsiteX9" fmla="*/ 3722914 w 4343400"/>
              <a:gd name="connsiteY9" fmla="*/ 18288 h 18288"/>
              <a:gd name="connsiteX10" fmla="*/ 3189297 w 4343400"/>
              <a:gd name="connsiteY10" fmla="*/ 18288 h 18288"/>
              <a:gd name="connsiteX11" fmla="*/ 2481943 w 4343400"/>
              <a:gd name="connsiteY11" fmla="*/ 18288 h 18288"/>
              <a:gd name="connsiteX12" fmla="*/ 1904891 w 4343400"/>
              <a:gd name="connsiteY12" fmla="*/ 18288 h 18288"/>
              <a:gd name="connsiteX13" fmla="*/ 1414707 w 4343400"/>
              <a:gd name="connsiteY13" fmla="*/ 18288 h 18288"/>
              <a:gd name="connsiteX14" fmla="*/ 750788 w 4343400"/>
              <a:gd name="connsiteY14" fmla="*/ 18288 h 18288"/>
              <a:gd name="connsiteX15" fmla="*/ 0 w 4343400"/>
              <a:gd name="connsiteY15" fmla="*/ 18288 h 18288"/>
              <a:gd name="connsiteX16" fmla="*/ 0 w 43434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343400" h="18288" fill="none" extrusionOk="0">
                <a:moveTo>
                  <a:pt x="0" y="0"/>
                </a:moveTo>
                <a:cubicBezTo>
                  <a:pt x="233209" y="-19550"/>
                  <a:pt x="330816" y="19068"/>
                  <a:pt x="577052" y="0"/>
                </a:cubicBezTo>
                <a:cubicBezTo>
                  <a:pt x="823288" y="-19068"/>
                  <a:pt x="875077" y="10360"/>
                  <a:pt x="1067235" y="0"/>
                </a:cubicBezTo>
                <a:cubicBezTo>
                  <a:pt x="1259393" y="-10360"/>
                  <a:pt x="1410699" y="2939"/>
                  <a:pt x="1600853" y="0"/>
                </a:cubicBezTo>
                <a:cubicBezTo>
                  <a:pt x="1791007" y="-2939"/>
                  <a:pt x="2101644" y="-26225"/>
                  <a:pt x="2264773" y="0"/>
                </a:cubicBezTo>
                <a:cubicBezTo>
                  <a:pt x="2427902" y="26225"/>
                  <a:pt x="2690426" y="-27726"/>
                  <a:pt x="2841825" y="0"/>
                </a:cubicBezTo>
                <a:cubicBezTo>
                  <a:pt x="2993224" y="27726"/>
                  <a:pt x="3172320" y="-18569"/>
                  <a:pt x="3375442" y="0"/>
                </a:cubicBezTo>
                <a:cubicBezTo>
                  <a:pt x="3578564" y="18569"/>
                  <a:pt x="4003119" y="21909"/>
                  <a:pt x="4343400" y="0"/>
                </a:cubicBezTo>
                <a:cubicBezTo>
                  <a:pt x="4343798" y="7429"/>
                  <a:pt x="4343380" y="10822"/>
                  <a:pt x="4343400" y="18288"/>
                </a:cubicBezTo>
                <a:cubicBezTo>
                  <a:pt x="4109047" y="14709"/>
                  <a:pt x="3996986" y="7919"/>
                  <a:pt x="3722914" y="18288"/>
                </a:cubicBezTo>
                <a:cubicBezTo>
                  <a:pt x="3448842" y="28657"/>
                  <a:pt x="3340973" y="29252"/>
                  <a:pt x="3189297" y="18288"/>
                </a:cubicBezTo>
                <a:cubicBezTo>
                  <a:pt x="3037621" y="7324"/>
                  <a:pt x="2636891" y="-9539"/>
                  <a:pt x="2481943" y="18288"/>
                </a:cubicBezTo>
                <a:cubicBezTo>
                  <a:pt x="2326995" y="46115"/>
                  <a:pt x="2131632" y="740"/>
                  <a:pt x="1904891" y="18288"/>
                </a:cubicBezTo>
                <a:cubicBezTo>
                  <a:pt x="1678150" y="35836"/>
                  <a:pt x="1575362" y="-3381"/>
                  <a:pt x="1414707" y="18288"/>
                </a:cubicBezTo>
                <a:cubicBezTo>
                  <a:pt x="1254052" y="39957"/>
                  <a:pt x="1051093" y="-335"/>
                  <a:pt x="750788" y="18288"/>
                </a:cubicBezTo>
                <a:cubicBezTo>
                  <a:pt x="450483" y="36911"/>
                  <a:pt x="293781" y="22900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343400" h="18288" stroke="0" extrusionOk="0">
                <a:moveTo>
                  <a:pt x="0" y="0"/>
                </a:moveTo>
                <a:cubicBezTo>
                  <a:pt x="212719" y="-28531"/>
                  <a:pt x="340561" y="-1164"/>
                  <a:pt x="577052" y="0"/>
                </a:cubicBezTo>
                <a:cubicBezTo>
                  <a:pt x="813543" y="1164"/>
                  <a:pt x="866967" y="-9376"/>
                  <a:pt x="1067235" y="0"/>
                </a:cubicBezTo>
                <a:cubicBezTo>
                  <a:pt x="1267503" y="9376"/>
                  <a:pt x="1485778" y="-20470"/>
                  <a:pt x="1774589" y="0"/>
                </a:cubicBezTo>
                <a:cubicBezTo>
                  <a:pt x="2063400" y="20470"/>
                  <a:pt x="2090152" y="-14502"/>
                  <a:pt x="2351641" y="0"/>
                </a:cubicBezTo>
                <a:cubicBezTo>
                  <a:pt x="2613130" y="14502"/>
                  <a:pt x="2802864" y="19125"/>
                  <a:pt x="2928693" y="0"/>
                </a:cubicBezTo>
                <a:cubicBezTo>
                  <a:pt x="3054522" y="-19125"/>
                  <a:pt x="3482611" y="-2038"/>
                  <a:pt x="3636046" y="0"/>
                </a:cubicBezTo>
                <a:cubicBezTo>
                  <a:pt x="3789481" y="2038"/>
                  <a:pt x="4012363" y="973"/>
                  <a:pt x="4343400" y="0"/>
                </a:cubicBezTo>
                <a:cubicBezTo>
                  <a:pt x="4342514" y="5429"/>
                  <a:pt x="4344221" y="14046"/>
                  <a:pt x="4343400" y="18288"/>
                </a:cubicBezTo>
                <a:cubicBezTo>
                  <a:pt x="4078870" y="-6138"/>
                  <a:pt x="4015967" y="29658"/>
                  <a:pt x="3809782" y="18288"/>
                </a:cubicBezTo>
                <a:cubicBezTo>
                  <a:pt x="3603597" y="6918"/>
                  <a:pt x="3495552" y="24439"/>
                  <a:pt x="3189297" y="18288"/>
                </a:cubicBezTo>
                <a:cubicBezTo>
                  <a:pt x="2883042" y="12137"/>
                  <a:pt x="2850610" y="32583"/>
                  <a:pt x="2568811" y="18288"/>
                </a:cubicBezTo>
                <a:cubicBezTo>
                  <a:pt x="2287012" y="3993"/>
                  <a:pt x="2279820" y="23580"/>
                  <a:pt x="1991759" y="18288"/>
                </a:cubicBezTo>
                <a:cubicBezTo>
                  <a:pt x="1703698" y="12996"/>
                  <a:pt x="1616455" y="23157"/>
                  <a:pt x="1284405" y="18288"/>
                </a:cubicBezTo>
                <a:cubicBezTo>
                  <a:pt x="952355" y="13419"/>
                  <a:pt x="783530" y="16053"/>
                  <a:pt x="577052" y="18288"/>
                </a:cubicBezTo>
                <a:cubicBezTo>
                  <a:pt x="370574" y="20523"/>
                  <a:pt x="173929" y="519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36C505-AA07-5F44-FD5C-A513799244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8" y="2908005"/>
            <a:ext cx="5295015" cy="3530006"/>
          </a:xfrm>
        </p:spPr>
        <p:txBody>
          <a:bodyPr>
            <a:normAutofit/>
          </a:bodyPr>
          <a:lstStyle/>
          <a:p>
            <a:r>
              <a:rPr lang="en-GB" sz="1700" dirty="0"/>
              <a:t>Given one observed network</a:t>
            </a:r>
          </a:p>
          <a:p>
            <a:r>
              <a:rPr lang="en-GB" sz="1700" dirty="0"/>
              <a:t>Rewiring generates multiple random networks</a:t>
            </a:r>
          </a:p>
          <a:p>
            <a:r>
              <a:rPr lang="en-GB" sz="1700" dirty="0"/>
              <a:t>Properties of these random networks</a:t>
            </a:r>
          </a:p>
          <a:p>
            <a:pPr lvl="1"/>
            <a:r>
              <a:rPr lang="en-GB" sz="1300" dirty="0"/>
              <a:t>Same density</a:t>
            </a:r>
          </a:p>
          <a:p>
            <a:pPr lvl="1"/>
            <a:r>
              <a:rPr lang="en-GB" sz="1300" dirty="0"/>
              <a:t>Same degree distribution (both in- and outdegree)</a:t>
            </a:r>
          </a:p>
          <a:p>
            <a:r>
              <a:rPr lang="en-GB" sz="1700" dirty="0"/>
              <a:t>These random networks can be seen as potential counter-</a:t>
            </a:r>
            <a:r>
              <a:rPr lang="en-GB" sz="1700" dirty="0" err="1"/>
              <a:t>factuals</a:t>
            </a:r>
            <a:endParaRPr lang="en-GB" sz="1700" dirty="0"/>
          </a:p>
          <a:p>
            <a:r>
              <a:rPr lang="en-GB" sz="1700" dirty="0"/>
              <a:t>Determine average macro-level properties for these to compare with observed network</a:t>
            </a:r>
          </a:p>
          <a:p>
            <a:r>
              <a:rPr lang="en-GB" sz="1700" dirty="0"/>
              <a:t>Determine assortative mixing, community structures etc.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8CAF30-E8CC-C8E0-1FC8-1475CD40E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4C0CD32-A6C8-4BA5-B3DF-D8325E32CAA4}" type="slidenum">
              <a:rPr lang="en-US" smtClean="0"/>
              <a:pPr>
                <a:spcAft>
                  <a:spcPts val="600"/>
                </a:spcAft>
              </a:pPr>
              <a:t>11</a:t>
            </a:fld>
            <a:endParaRPr lang="en-US"/>
          </a:p>
        </p:txBody>
      </p:sp>
      <p:pic>
        <p:nvPicPr>
          <p:cNvPr id="74" name="Picture 73">
            <a:extLst>
              <a:ext uri="{FF2B5EF4-FFF2-40B4-BE49-F238E27FC236}">
                <a16:creationId xmlns:a16="http://schemas.microsoft.com/office/drawing/2014/main" id="{C94DA9D1-377F-FA61-D59C-3A596929BC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1362" y="488485"/>
            <a:ext cx="3038476" cy="3005703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63DC2701-90AF-BB78-99A0-990915BF7674}"/>
              </a:ext>
            </a:extLst>
          </p:cNvPr>
          <p:cNvGrpSpPr/>
          <p:nvPr/>
        </p:nvGrpSpPr>
        <p:grpSpPr>
          <a:xfrm>
            <a:off x="6061124" y="3752560"/>
            <a:ext cx="5098951" cy="2424402"/>
            <a:chOff x="6061124" y="3752560"/>
            <a:chExt cx="5098951" cy="2424402"/>
          </a:xfrm>
        </p:grpSpPr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A54FC67A-157C-357B-FE05-4FB80EF3EDD9}"/>
                </a:ext>
              </a:extLst>
            </p:cNvPr>
            <p:cNvGrpSpPr/>
            <p:nvPr/>
          </p:nvGrpSpPr>
          <p:grpSpPr>
            <a:xfrm>
              <a:off x="6061124" y="4553095"/>
              <a:ext cx="5098951" cy="1623867"/>
              <a:chOff x="6201089" y="3984345"/>
              <a:chExt cx="5098951" cy="1623867"/>
            </a:xfrm>
          </p:grpSpPr>
          <p:pic>
            <p:nvPicPr>
              <p:cNvPr id="79" name="Picture 78">
                <a:extLst>
                  <a:ext uri="{FF2B5EF4-FFF2-40B4-BE49-F238E27FC236}">
                    <a16:creationId xmlns:a16="http://schemas.microsoft.com/office/drawing/2014/main" id="{43269C91-C170-6FC3-B2C3-3BB7D8ECF6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201089" y="3984346"/>
                <a:ext cx="1702313" cy="1623866"/>
              </a:xfrm>
              <a:prstGeom prst="rect">
                <a:avLst/>
              </a:prstGeom>
            </p:spPr>
          </p:pic>
          <p:pic>
            <p:nvPicPr>
              <p:cNvPr id="83" name="Picture 82">
                <a:extLst>
                  <a:ext uri="{FF2B5EF4-FFF2-40B4-BE49-F238E27FC236}">
                    <a16:creationId xmlns:a16="http://schemas.microsoft.com/office/drawing/2014/main" id="{466982CE-EFD7-10AA-8AC6-8458BFBA0B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903402" y="3984345"/>
                <a:ext cx="1685826" cy="1623866"/>
              </a:xfrm>
              <a:prstGeom prst="rect">
                <a:avLst/>
              </a:prstGeom>
            </p:spPr>
          </p:pic>
          <p:pic>
            <p:nvPicPr>
              <p:cNvPr id="85" name="Picture 84">
                <a:extLst>
                  <a:ext uri="{FF2B5EF4-FFF2-40B4-BE49-F238E27FC236}">
                    <a16:creationId xmlns:a16="http://schemas.microsoft.com/office/drawing/2014/main" id="{A24F5F6F-3575-4A19-917C-C5A8C374AC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589227" y="3984345"/>
                <a:ext cx="1710813" cy="1623866"/>
              </a:xfrm>
              <a:prstGeom prst="rect">
                <a:avLst/>
              </a:prstGeom>
            </p:spPr>
          </p:pic>
        </p:grpSp>
        <p:sp>
          <p:nvSpPr>
            <p:cNvPr id="87" name="Arrow: Down 86">
              <a:extLst>
                <a:ext uri="{FF2B5EF4-FFF2-40B4-BE49-F238E27FC236}">
                  <a16:creationId xmlns:a16="http://schemas.microsoft.com/office/drawing/2014/main" id="{7DF3E9DB-ABB9-4B82-25C1-266DAF2A7DDA}"/>
                </a:ext>
              </a:extLst>
            </p:cNvPr>
            <p:cNvSpPr/>
            <p:nvPr/>
          </p:nvSpPr>
          <p:spPr>
            <a:xfrm rot="1862083">
              <a:off x="7026738" y="3752560"/>
              <a:ext cx="199463" cy="704850"/>
            </a:xfrm>
            <a:prstGeom prst="down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  <p:sp>
          <p:nvSpPr>
            <p:cNvPr id="88" name="Arrow: Down 87">
              <a:extLst>
                <a:ext uri="{FF2B5EF4-FFF2-40B4-BE49-F238E27FC236}">
                  <a16:creationId xmlns:a16="http://schemas.microsoft.com/office/drawing/2014/main" id="{9E041C6F-FE9B-3519-908A-D4DA4AF6B595}"/>
                </a:ext>
              </a:extLst>
            </p:cNvPr>
            <p:cNvSpPr/>
            <p:nvPr/>
          </p:nvSpPr>
          <p:spPr>
            <a:xfrm>
              <a:off x="8065772" y="3752560"/>
              <a:ext cx="199463" cy="704850"/>
            </a:xfrm>
            <a:prstGeom prst="down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  <p:sp>
          <p:nvSpPr>
            <p:cNvPr id="89" name="Arrow: Down 88">
              <a:extLst>
                <a:ext uri="{FF2B5EF4-FFF2-40B4-BE49-F238E27FC236}">
                  <a16:creationId xmlns:a16="http://schemas.microsoft.com/office/drawing/2014/main" id="{9DC00595-E8B9-68FF-6101-84E9D83E430E}"/>
                </a:ext>
              </a:extLst>
            </p:cNvPr>
            <p:cNvSpPr/>
            <p:nvPr/>
          </p:nvSpPr>
          <p:spPr>
            <a:xfrm rot="19938979">
              <a:off x="9227551" y="3752561"/>
              <a:ext cx="199463" cy="704850"/>
            </a:xfrm>
            <a:prstGeom prst="down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99766BAD-4764-B064-D1EF-9ADFEF10D5C8}"/>
              </a:ext>
            </a:extLst>
          </p:cNvPr>
          <p:cNvSpPr txBox="1"/>
          <p:nvPr/>
        </p:nvSpPr>
        <p:spPr>
          <a:xfrm>
            <a:off x="5703271" y="6066039"/>
            <a:ext cx="49423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err="1"/>
              <a:t>Igraph</a:t>
            </a:r>
            <a:r>
              <a:rPr lang="en-GB" sz="1200" dirty="0"/>
              <a:t>:</a:t>
            </a:r>
          </a:p>
          <a:p>
            <a:r>
              <a:rPr lang="en-GB" sz="1200" dirty="0">
                <a:latin typeface="Consolas" panose="020B0609020204030204" pitchFamily="49" charset="0"/>
              </a:rPr>
              <a:t>rewire(</a:t>
            </a:r>
            <a:r>
              <a:rPr lang="en-GB" sz="1200" dirty="0" err="1">
                <a:latin typeface="Consolas" panose="020B0609020204030204" pitchFamily="49" charset="0"/>
              </a:rPr>
              <a:t>g,with</a:t>
            </a:r>
            <a:r>
              <a:rPr lang="en-GB" sz="1200" dirty="0">
                <a:latin typeface="Consolas" panose="020B0609020204030204" pitchFamily="49" charset="0"/>
              </a:rPr>
              <a:t> = </a:t>
            </a:r>
            <a:r>
              <a:rPr lang="en-GB" sz="1200" dirty="0" err="1">
                <a:latin typeface="Consolas" panose="020B0609020204030204" pitchFamily="49" charset="0"/>
              </a:rPr>
              <a:t>keeping_degseq</a:t>
            </a:r>
            <a:r>
              <a:rPr lang="en-GB" sz="1200" dirty="0">
                <a:latin typeface="Consolas" panose="020B0609020204030204" pitchFamily="49" charset="0"/>
              </a:rPr>
              <a:t>(loops=</a:t>
            </a:r>
            <a:r>
              <a:rPr lang="en-GB" sz="1200" dirty="0" err="1">
                <a:latin typeface="Consolas" panose="020B0609020204030204" pitchFamily="49" charset="0"/>
              </a:rPr>
              <a:t>FALSE,niter</a:t>
            </a:r>
            <a:r>
              <a:rPr lang="en-GB" sz="1200" dirty="0">
                <a:latin typeface="Consolas" panose="020B0609020204030204" pitchFamily="49" charset="0"/>
              </a:rPr>
              <a:t> = 500))</a:t>
            </a:r>
            <a:endParaRPr lang="en-SE" sz="12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0894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0" name="Rectangle 79">
            <a:extLst>
              <a:ext uri="{FF2B5EF4-FFF2-40B4-BE49-F238E27FC236}">
                <a16:creationId xmlns:a16="http://schemas.microsoft.com/office/drawing/2014/main" id="{959C6B72-F8E6-4281-8F3E-93FC0DC980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77B14A-85CC-D97D-CDB6-07AF72B9E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365125"/>
            <a:ext cx="5295015" cy="2063808"/>
          </a:xfrm>
        </p:spPr>
        <p:txBody>
          <a:bodyPr anchor="b">
            <a:normAutofit/>
          </a:bodyPr>
          <a:lstStyle/>
          <a:p>
            <a:r>
              <a:rPr lang="en-GB" sz="4000" dirty="0"/>
              <a:t>Configuration model</a:t>
            </a:r>
            <a:endParaRPr lang="en-SE" sz="4000" dirty="0"/>
          </a:p>
        </p:txBody>
      </p:sp>
      <p:sp>
        <p:nvSpPr>
          <p:cNvPr id="81" name="sketch line">
            <a:extLst>
              <a:ext uri="{FF2B5EF4-FFF2-40B4-BE49-F238E27FC236}">
                <a16:creationId xmlns:a16="http://schemas.microsoft.com/office/drawing/2014/main" id="{490234EE-E0D8-4805-9227-CCEAC60169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2650181"/>
            <a:ext cx="4343400" cy="18288"/>
          </a:xfrm>
          <a:custGeom>
            <a:avLst/>
            <a:gdLst>
              <a:gd name="connsiteX0" fmla="*/ 0 w 4343400"/>
              <a:gd name="connsiteY0" fmla="*/ 0 h 18288"/>
              <a:gd name="connsiteX1" fmla="*/ 577052 w 4343400"/>
              <a:gd name="connsiteY1" fmla="*/ 0 h 18288"/>
              <a:gd name="connsiteX2" fmla="*/ 1067235 w 4343400"/>
              <a:gd name="connsiteY2" fmla="*/ 0 h 18288"/>
              <a:gd name="connsiteX3" fmla="*/ 1600853 w 4343400"/>
              <a:gd name="connsiteY3" fmla="*/ 0 h 18288"/>
              <a:gd name="connsiteX4" fmla="*/ 2264773 w 4343400"/>
              <a:gd name="connsiteY4" fmla="*/ 0 h 18288"/>
              <a:gd name="connsiteX5" fmla="*/ 2841825 w 4343400"/>
              <a:gd name="connsiteY5" fmla="*/ 0 h 18288"/>
              <a:gd name="connsiteX6" fmla="*/ 3375442 w 4343400"/>
              <a:gd name="connsiteY6" fmla="*/ 0 h 18288"/>
              <a:gd name="connsiteX7" fmla="*/ 4343400 w 4343400"/>
              <a:gd name="connsiteY7" fmla="*/ 0 h 18288"/>
              <a:gd name="connsiteX8" fmla="*/ 4343400 w 4343400"/>
              <a:gd name="connsiteY8" fmla="*/ 18288 h 18288"/>
              <a:gd name="connsiteX9" fmla="*/ 3722914 w 4343400"/>
              <a:gd name="connsiteY9" fmla="*/ 18288 h 18288"/>
              <a:gd name="connsiteX10" fmla="*/ 3189297 w 4343400"/>
              <a:gd name="connsiteY10" fmla="*/ 18288 h 18288"/>
              <a:gd name="connsiteX11" fmla="*/ 2481943 w 4343400"/>
              <a:gd name="connsiteY11" fmla="*/ 18288 h 18288"/>
              <a:gd name="connsiteX12" fmla="*/ 1904891 w 4343400"/>
              <a:gd name="connsiteY12" fmla="*/ 18288 h 18288"/>
              <a:gd name="connsiteX13" fmla="*/ 1414707 w 4343400"/>
              <a:gd name="connsiteY13" fmla="*/ 18288 h 18288"/>
              <a:gd name="connsiteX14" fmla="*/ 750788 w 4343400"/>
              <a:gd name="connsiteY14" fmla="*/ 18288 h 18288"/>
              <a:gd name="connsiteX15" fmla="*/ 0 w 4343400"/>
              <a:gd name="connsiteY15" fmla="*/ 18288 h 18288"/>
              <a:gd name="connsiteX16" fmla="*/ 0 w 43434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343400" h="18288" fill="none" extrusionOk="0">
                <a:moveTo>
                  <a:pt x="0" y="0"/>
                </a:moveTo>
                <a:cubicBezTo>
                  <a:pt x="233209" y="-19550"/>
                  <a:pt x="330816" y="19068"/>
                  <a:pt x="577052" y="0"/>
                </a:cubicBezTo>
                <a:cubicBezTo>
                  <a:pt x="823288" y="-19068"/>
                  <a:pt x="875077" y="10360"/>
                  <a:pt x="1067235" y="0"/>
                </a:cubicBezTo>
                <a:cubicBezTo>
                  <a:pt x="1259393" y="-10360"/>
                  <a:pt x="1410699" y="2939"/>
                  <a:pt x="1600853" y="0"/>
                </a:cubicBezTo>
                <a:cubicBezTo>
                  <a:pt x="1791007" y="-2939"/>
                  <a:pt x="2101644" y="-26225"/>
                  <a:pt x="2264773" y="0"/>
                </a:cubicBezTo>
                <a:cubicBezTo>
                  <a:pt x="2427902" y="26225"/>
                  <a:pt x="2690426" y="-27726"/>
                  <a:pt x="2841825" y="0"/>
                </a:cubicBezTo>
                <a:cubicBezTo>
                  <a:pt x="2993224" y="27726"/>
                  <a:pt x="3172320" y="-18569"/>
                  <a:pt x="3375442" y="0"/>
                </a:cubicBezTo>
                <a:cubicBezTo>
                  <a:pt x="3578564" y="18569"/>
                  <a:pt x="4003119" y="21909"/>
                  <a:pt x="4343400" y="0"/>
                </a:cubicBezTo>
                <a:cubicBezTo>
                  <a:pt x="4343798" y="7429"/>
                  <a:pt x="4343380" y="10822"/>
                  <a:pt x="4343400" y="18288"/>
                </a:cubicBezTo>
                <a:cubicBezTo>
                  <a:pt x="4109047" y="14709"/>
                  <a:pt x="3996986" y="7919"/>
                  <a:pt x="3722914" y="18288"/>
                </a:cubicBezTo>
                <a:cubicBezTo>
                  <a:pt x="3448842" y="28657"/>
                  <a:pt x="3340973" y="29252"/>
                  <a:pt x="3189297" y="18288"/>
                </a:cubicBezTo>
                <a:cubicBezTo>
                  <a:pt x="3037621" y="7324"/>
                  <a:pt x="2636891" y="-9539"/>
                  <a:pt x="2481943" y="18288"/>
                </a:cubicBezTo>
                <a:cubicBezTo>
                  <a:pt x="2326995" y="46115"/>
                  <a:pt x="2131632" y="740"/>
                  <a:pt x="1904891" y="18288"/>
                </a:cubicBezTo>
                <a:cubicBezTo>
                  <a:pt x="1678150" y="35836"/>
                  <a:pt x="1575362" y="-3381"/>
                  <a:pt x="1414707" y="18288"/>
                </a:cubicBezTo>
                <a:cubicBezTo>
                  <a:pt x="1254052" y="39957"/>
                  <a:pt x="1051093" y="-335"/>
                  <a:pt x="750788" y="18288"/>
                </a:cubicBezTo>
                <a:cubicBezTo>
                  <a:pt x="450483" y="36911"/>
                  <a:pt x="293781" y="22900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343400" h="18288" stroke="0" extrusionOk="0">
                <a:moveTo>
                  <a:pt x="0" y="0"/>
                </a:moveTo>
                <a:cubicBezTo>
                  <a:pt x="212719" y="-28531"/>
                  <a:pt x="340561" y="-1164"/>
                  <a:pt x="577052" y="0"/>
                </a:cubicBezTo>
                <a:cubicBezTo>
                  <a:pt x="813543" y="1164"/>
                  <a:pt x="866967" y="-9376"/>
                  <a:pt x="1067235" y="0"/>
                </a:cubicBezTo>
                <a:cubicBezTo>
                  <a:pt x="1267503" y="9376"/>
                  <a:pt x="1485778" y="-20470"/>
                  <a:pt x="1774589" y="0"/>
                </a:cubicBezTo>
                <a:cubicBezTo>
                  <a:pt x="2063400" y="20470"/>
                  <a:pt x="2090152" y="-14502"/>
                  <a:pt x="2351641" y="0"/>
                </a:cubicBezTo>
                <a:cubicBezTo>
                  <a:pt x="2613130" y="14502"/>
                  <a:pt x="2802864" y="19125"/>
                  <a:pt x="2928693" y="0"/>
                </a:cubicBezTo>
                <a:cubicBezTo>
                  <a:pt x="3054522" y="-19125"/>
                  <a:pt x="3482611" y="-2038"/>
                  <a:pt x="3636046" y="0"/>
                </a:cubicBezTo>
                <a:cubicBezTo>
                  <a:pt x="3789481" y="2038"/>
                  <a:pt x="4012363" y="973"/>
                  <a:pt x="4343400" y="0"/>
                </a:cubicBezTo>
                <a:cubicBezTo>
                  <a:pt x="4342514" y="5429"/>
                  <a:pt x="4344221" y="14046"/>
                  <a:pt x="4343400" y="18288"/>
                </a:cubicBezTo>
                <a:cubicBezTo>
                  <a:pt x="4078870" y="-6138"/>
                  <a:pt x="4015967" y="29658"/>
                  <a:pt x="3809782" y="18288"/>
                </a:cubicBezTo>
                <a:cubicBezTo>
                  <a:pt x="3603597" y="6918"/>
                  <a:pt x="3495552" y="24439"/>
                  <a:pt x="3189297" y="18288"/>
                </a:cubicBezTo>
                <a:cubicBezTo>
                  <a:pt x="2883042" y="12137"/>
                  <a:pt x="2850610" y="32583"/>
                  <a:pt x="2568811" y="18288"/>
                </a:cubicBezTo>
                <a:cubicBezTo>
                  <a:pt x="2287012" y="3993"/>
                  <a:pt x="2279820" y="23580"/>
                  <a:pt x="1991759" y="18288"/>
                </a:cubicBezTo>
                <a:cubicBezTo>
                  <a:pt x="1703698" y="12996"/>
                  <a:pt x="1616455" y="23157"/>
                  <a:pt x="1284405" y="18288"/>
                </a:cubicBezTo>
                <a:cubicBezTo>
                  <a:pt x="952355" y="13419"/>
                  <a:pt x="783530" y="16053"/>
                  <a:pt x="577052" y="18288"/>
                </a:cubicBezTo>
                <a:cubicBezTo>
                  <a:pt x="370574" y="20523"/>
                  <a:pt x="173929" y="519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36C505-AA07-5F44-FD5C-A513799244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8" y="2908005"/>
            <a:ext cx="5295015" cy="3338886"/>
          </a:xfrm>
        </p:spPr>
        <p:txBody>
          <a:bodyPr>
            <a:normAutofit/>
          </a:bodyPr>
          <a:lstStyle/>
          <a:p>
            <a:r>
              <a:rPr lang="en-GB" sz="1700" dirty="0"/>
              <a:t>Similar to rewiring</a:t>
            </a:r>
          </a:p>
          <a:p>
            <a:r>
              <a:rPr lang="en-GB" sz="1700" dirty="0"/>
              <a:t>Starts off with the degree sequence</a:t>
            </a:r>
          </a:p>
          <a:p>
            <a:pPr lvl="1"/>
            <a:r>
              <a:rPr lang="en-GB" sz="1300" dirty="0"/>
              <a:t>I.e. assign a degree </a:t>
            </a:r>
            <a:r>
              <a:rPr lang="en-GB" sz="1300" i="1" dirty="0"/>
              <a:t>k</a:t>
            </a:r>
            <a:r>
              <a:rPr lang="en-GB" sz="1300" i="1" baseline="-25000" dirty="0"/>
              <a:t>i</a:t>
            </a:r>
            <a:r>
              <a:rPr lang="en-GB" sz="1300" dirty="0"/>
              <a:t> to each node, typically from observed data</a:t>
            </a:r>
          </a:p>
          <a:p>
            <a:r>
              <a:rPr lang="en-GB" sz="1700" dirty="0"/>
              <a:t>Remove all edges</a:t>
            </a:r>
          </a:p>
          <a:p>
            <a:pPr lvl="1"/>
            <a:r>
              <a:rPr lang="en-GB" sz="1300" dirty="0"/>
              <a:t>Nodes filled with stubs</a:t>
            </a:r>
          </a:p>
          <a:p>
            <a:pPr lvl="1"/>
            <a:r>
              <a:rPr lang="en-GB" sz="1300" dirty="0"/>
              <a:t>Could be directional stubs</a:t>
            </a:r>
          </a:p>
          <a:p>
            <a:r>
              <a:rPr lang="en-GB" sz="1700" dirty="0"/>
              <a:t>Randomly pick two stubs and connect them</a:t>
            </a:r>
          </a:p>
          <a:p>
            <a:r>
              <a:rPr lang="en-GB" sz="1700" dirty="0"/>
              <a:t>Continue randomly picking stubs until none left</a:t>
            </a:r>
          </a:p>
          <a:p>
            <a:r>
              <a:rPr lang="en-GB" sz="1700" dirty="0"/>
              <a:t>Even though original network is binary and without self-ties, random network could contain both self-ties and multi-edges!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8CAF30-E8CC-C8E0-1FC8-1475CD40E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4C0CD32-A6C8-4BA5-B3DF-D8325E32CAA4}" type="slidenum">
              <a:rPr lang="en-US" smtClean="0"/>
              <a:pPr>
                <a:spcAft>
                  <a:spcPts val="600"/>
                </a:spcAft>
              </a:pPr>
              <a:t>12</a:t>
            </a:fld>
            <a:endParaRPr lang="en-US"/>
          </a:p>
        </p:txBody>
      </p:sp>
      <p:pic>
        <p:nvPicPr>
          <p:cNvPr id="74" name="Picture 73">
            <a:extLst>
              <a:ext uri="{FF2B5EF4-FFF2-40B4-BE49-F238E27FC236}">
                <a16:creationId xmlns:a16="http://schemas.microsoft.com/office/drawing/2014/main" id="{C94DA9D1-377F-FA61-D59C-3A596929BC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0402" y="589896"/>
            <a:ext cx="3718177" cy="367807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F6847BD-CD44-D521-1ADD-C5AAF9DDAE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969" t="6003"/>
          <a:stretch/>
        </p:blipFill>
        <p:spPr>
          <a:xfrm>
            <a:off x="6393165" y="4577448"/>
            <a:ext cx="1041661" cy="1211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915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1" name="Rectangle 1040">
            <a:extLst>
              <a:ext uri="{FF2B5EF4-FFF2-40B4-BE49-F238E27FC236}">
                <a16:creationId xmlns:a16="http://schemas.microsoft.com/office/drawing/2014/main" id="{4E2ED6F9-63C3-4A8D-9BB4-1EA62533B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43" name="Rectangle 1042">
            <a:extLst>
              <a:ext uri="{FF2B5EF4-FFF2-40B4-BE49-F238E27FC236}">
                <a16:creationId xmlns:a16="http://schemas.microsoft.com/office/drawing/2014/main" id="{6D72081E-AD41-4FBB-B02B-698A68DBCA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421890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E4CB13-7D2D-8A6B-3010-6625A86701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60" y="4495466"/>
            <a:ext cx="3611880" cy="153619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3200" kern="1200" dirty="0">
                <a:latin typeface="+mj-lt"/>
                <a:ea typeface="+mj-ea"/>
                <a:cs typeface="+mj-cs"/>
              </a:rPr>
              <a:t>Backbone extraction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EAD0F30-F724-E647-45A4-47D2CC32B0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6" t="27612"/>
          <a:stretch/>
        </p:blipFill>
        <p:spPr bwMode="auto">
          <a:xfrm>
            <a:off x="725582" y="909642"/>
            <a:ext cx="10825113" cy="2567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5" name="Rectangle 1044">
            <a:extLst>
              <a:ext uri="{FF2B5EF4-FFF2-40B4-BE49-F238E27FC236}">
                <a16:creationId xmlns:a16="http://schemas.microsoft.com/office/drawing/2014/main" id="{716248AD-805F-41BF-9B57-FC53E5B32F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491151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47" name="Rectangle 1046">
            <a:extLst>
              <a:ext uri="{FF2B5EF4-FFF2-40B4-BE49-F238E27FC236}">
                <a16:creationId xmlns:a16="http://schemas.microsoft.com/office/drawing/2014/main" id="{1F82758F-B2B3-4F0A-BB90-4BFFEDD16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525441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498F27-7697-8819-2D40-016A7F7A3B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5826" y="4495466"/>
            <a:ext cx="6061022" cy="153619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1800" kern="1200" dirty="0">
                <a:latin typeface="+mn-lt"/>
                <a:ea typeface="+mn-ea"/>
                <a:cs typeface="+mn-cs"/>
              </a:rPr>
              <a:t>Family of methods for extracting most relevant relations in dense and/or valued networks</a:t>
            </a:r>
          </a:p>
          <a:p>
            <a:pPr marL="0" indent="0">
              <a:buNone/>
            </a:pPr>
            <a:r>
              <a:rPr lang="en-US" sz="1800" kern="1200" dirty="0">
                <a:latin typeface="+mn-lt"/>
                <a:ea typeface="+mn-ea"/>
                <a:cs typeface="+mn-cs"/>
              </a:rPr>
              <a:t>Also for bipartite (2-mode) networks</a:t>
            </a:r>
          </a:p>
          <a:p>
            <a:pPr marL="0" indent="0">
              <a:buNone/>
            </a:pPr>
            <a:r>
              <a:rPr lang="en-US" sz="1800" kern="1200" dirty="0">
                <a:latin typeface="+mn-lt"/>
                <a:ea typeface="+mn-ea"/>
                <a:cs typeface="+mn-cs"/>
              </a:rPr>
              <a:t>R package: backbone </a:t>
            </a:r>
            <a:r>
              <a:rPr lang="en-US" sz="1800" kern="120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(Neal 2022)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D0E308-0282-161C-E771-C13D6DA22F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6248" cy="36512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</a:pPr>
            <a:fld id="{A4C0CD32-A6C8-4BA5-B3DF-D8325E32CAA4}" type="slidenum"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13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41008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771AB7-1E98-1BF8-FACE-1800F3C26F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/>
          </a:bodyPr>
          <a:lstStyle/>
          <a:p>
            <a:r>
              <a:rPr lang="en-GB" sz="4000"/>
              <a:t>Valued networks</a:t>
            </a:r>
            <a:endParaRPr lang="en-SE" sz="40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0B37AE-1B68-1AB6-FD4A-35F7E9132A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2" y="1974716"/>
            <a:ext cx="4646905" cy="4381633"/>
          </a:xfrm>
        </p:spPr>
        <p:txBody>
          <a:bodyPr anchor="ctr">
            <a:normAutofit/>
          </a:bodyPr>
          <a:lstStyle/>
          <a:p>
            <a:r>
              <a:rPr lang="en-GB" sz="1600" dirty="0"/>
              <a:t>Where relations have values/weights attached to them</a:t>
            </a:r>
          </a:p>
          <a:p>
            <a:r>
              <a:rPr lang="en-GB" sz="1600" dirty="0"/>
              <a:t>Methods for valued networks</a:t>
            </a:r>
          </a:p>
          <a:p>
            <a:pPr lvl="1"/>
            <a:r>
              <a:rPr lang="en-GB" sz="1400" dirty="0"/>
              <a:t>Blockmodeling (direct correlation-based, indirect)</a:t>
            </a:r>
          </a:p>
          <a:p>
            <a:pPr lvl="1"/>
            <a:r>
              <a:rPr lang="en-GB" sz="1400" dirty="0"/>
              <a:t>Some centrality indices</a:t>
            </a:r>
          </a:p>
          <a:p>
            <a:pPr lvl="1"/>
            <a:r>
              <a:rPr lang="en-GB" sz="1400" dirty="0"/>
              <a:t>Community detection (</a:t>
            </a:r>
            <a:r>
              <a:rPr lang="en-GB" sz="1400" dirty="0" err="1"/>
              <a:t>infomap</a:t>
            </a:r>
            <a:r>
              <a:rPr lang="en-GB" sz="1400" dirty="0"/>
              <a:t>)</a:t>
            </a:r>
          </a:p>
          <a:p>
            <a:r>
              <a:rPr lang="en-GB" sz="1600" dirty="0"/>
              <a:t>However, most network methods for binary networks</a:t>
            </a:r>
          </a:p>
          <a:p>
            <a:r>
              <a:rPr lang="en-GB" sz="1600" dirty="0"/>
              <a:t>Desire to convert valued networks to binary counterparts</a:t>
            </a:r>
          </a:p>
          <a:p>
            <a:r>
              <a:rPr lang="en-GB" sz="1600" dirty="0"/>
              <a:t>Rudimentary approach: dichotomization</a:t>
            </a:r>
          </a:p>
          <a:p>
            <a:pPr lvl="1"/>
            <a:r>
              <a:rPr lang="en-GB" sz="1400" dirty="0"/>
              <a:t>But where to set the threshold?</a:t>
            </a:r>
          </a:p>
          <a:p>
            <a:pPr lvl="1"/>
            <a:r>
              <a:rPr lang="en-GB" sz="1400" dirty="0"/>
              <a:t>What is a prominent tie?</a:t>
            </a:r>
          </a:p>
          <a:p>
            <a:endParaRPr lang="en-SE" sz="1600" dirty="0"/>
          </a:p>
        </p:txBody>
      </p:sp>
      <p:pic>
        <p:nvPicPr>
          <p:cNvPr id="6" name="Picture 5" descr="Spheres in balance">
            <a:extLst>
              <a:ext uri="{FF2B5EF4-FFF2-40B4-BE49-F238E27FC236}">
                <a16:creationId xmlns:a16="http://schemas.microsoft.com/office/drawing/2014/main" id="{D77AF0C3-7724-D187-F02C-8638BE8EBB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364" r="24346" b="-1"/>
          <a:stretch/>
        </p:blipFill>
        <p:spPr>
          <a:xfrm>
            <a:off x="6096000" y="1"/>
            <a:ext cx="6102825" cy="68580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CE9FC8-7FE6-4774-0C07-0F4516E25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2520" y="6356350"/>
            <a:ext cx="32004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4C0CD32-A6C8-4BA5-B3DF-D8325E32CAA4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14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0420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92468898-5A6E-4D55-85EC-308E785EE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805B79-A425-BDCB-A326-46C748285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411480"/>
            <a:ext cx="11201400" cy="1106424"/>
          </a:xfrm>
        </p:spPr>
        <p:txBody>
          <a:bodyPr>
            <a:normAutofit/>
          </a:bodyPr>
          <a:lstStyle/>
          <a:p>
            <a:r>
              <a:rPr lang="en-GB" dirty="0"/>
              <a:t>Valued networks</a:t>
            </a:r>
            <a:endParaRPr lang="en-SE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E23A947-2D45-4208-AE2B-64948C87A3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98458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E5BBB0F9-6A59-4D02-A9C7-A2D6516684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43801" y="1721922"/>
            <a:ext cx="4218432" cy="4520560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FF867C-C13B-B67D-3DD2-976A88C7BA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25468" y="1929384"/>
            <a:ext cx="3455097" cy="4027932"/>
          </a:xfrm>
        </p:spPr>
        <p:txBody>
          <a:bodyPr anchor="ctr">
            <a:normAutofit/>
          </a:bodyPr>
          <a:lstStyle/>
          <a:p>
            <a:r>
              <a:rPr lang="en-GB" sz="1800" dirty="0"/>
              <a:t>Similar relational capacities?</a:t>
            </a:r>
          </a:p>
          <a:p>
            <a:r>
              <a:rPr lang="en-GB" sz="1800" dirty="0"/>
              <a:t>Likert-scales</a:t>
            </a:r>
          </a:p>
          <a:p>
            <a:pPr lvl="1"/>
            <a:r>
              <a:rPr lang="en-GB" sz="1800" dirty="0"/>
              <a:t>Friendship nominations (EIES)</a:t>
            </a:r>
          </a:p>
          <a:p>
            <a:pPr lvl="1"/>
            <a:r>
              <a:rPr lang="en-GB" sz="1800" dirty="0" err="1"/>
              <a:t>Notesharing</a:t>
            </a:r>
            <a:r>
              <a:rPr lang="en-GB" sz="1800" dirty="0"/>
              <a:t> (</a:t>
            </a:r>
            <a:r>
              <a:rPr lang="en-GB" sz="1800" dirty="0" err="1"/>
              <a:t>Hlebec</a:t>
            </a:r>
            <a:r>
              <a:rPr lang="en-GB" sz="1800" dirty="0"/>
              <a:t>)</a:t>
            </a:r>
          </a:p>
          <a:p>
            <a:r>
              <a:rPr lang="en-GB" sz="1800" dirty="0"/>
              <a:t>Allocation-style</a:t>
            </a:r>
          </a:p>
          <a:p>
            <a:pPr lvl="1"/>
            <a:r>
              <a:rPr lang="en-GB" sz="1800" dirty="0"/>
              <a:t>Minutes spent during lunch break</a:t>
            </a:r>
          </a:p>
          <a:p>
            <a:pPr lvl="1"/>
            <a:r>
              <a:rPr lang="en-GB" sz="1800" dirty="0"/>
              <a:t>Rank ordering</a:t>
            </a:r>
          </a:p>
          <a:p>
            <a:r>
              <a:rPr lang="en-GB" sz="1800" dirty="0"/>
              <a:t>Non-restrained</a:t>
            </a:r>
          </a:p>
          <a:p>
            <a:pPr lvl="1"/>
            <a:r>
              <a:rPr lang="en-GB" sz="1800" dirty="0"/>
              <a:t>International trade flows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BACE53-A695-9AA9-7590-686467263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9536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4C0CD32-A6C8-4BA5-B3DF-D8325E32CAA4}" type="slidenum"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15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A0414F3-A25E-F534-96EC-03DB129750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531" y="2560876"/>
            <a:ext cx="6949510" cy="2833528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327A19E7-4488-8775-8FED-F24567910EC3}"/>
              </a:ext>
            </a:extLst>
          </p:cNvPr>
          <p:cNvSpPr/>
          <p:nvPr/>
        </p:nvSpPr>
        <p:spPr>
          <a:xfrm>
            <a:off x="6791801" y="2805720"/>
            <a:ext cx="370332" cy="235670"/>
          </a:xfrm>
          <a:prstGeom prst="ellipse">
            <a:avLst/>
          </a:prstGeom>
          <a:noFill/>
          <a:ln w="25400">
            <a:solidFill>
              <a:srgbClr val="00B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C9BFD27-DB9A-FFC4-9D0A-52F95486BD30}"/>
              </a:ext>
            </a:extLst>
          </p:cNvPr>
          <p:cNvSpPr/>
          <p:nvPr/>
        </p:nvSpPr>
        <p:spPr>
          <a:xfrm>
            <a:off x="507093" y="4960805"/>
            <a:ext cx="370332" cy="235670"/>
          </a:xfrm>
          <a:prstGeom prst="ellipse">
            <a:avLst/>
          </a:prstGeom>
          <a:noFill/>
          <a:ln w="25400">
            <a:solidFill>
              <a:srgbClr val="00B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187D939-8502-D654-DBA9-891F1A394373}"/>
              </a:ext>
            </a:extLst>
          </p:cNvPr>
          <p:cNvSpPr txBox="1"/>
          <p:nvPr/>
        </p:nvSpPr>
        <p:spPr>
          <a:xfrm rot="21369393">
            <a:off x="2226768" y="5616280"/>
            <a:ext cx="3090267" cy="52322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Iceland’s largest import (333) is smaller than Germany’s smallest import (348)</a:t>
            </a:r>
          </a:p>
        </p:txBody>
      </p:sp>
    </p:spTree>
    <p:extLst>
      <p:ext uri="{BB962C8B-B14F-4D97-AF65-F5344CB8AC3E}">
        <p14:creationId xmlns:p14="http://schemas.microsoft.com/office/powerpoint/2010/main" val="3553359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 animBg="1"/>
      <p:bldP spid="8" grpId="0" animBg="1"/>
      <p:bldP spid="1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2EB492CD-616E-47F8-933B-5E2D952A0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2" name="Arc 31">
            <a:extLst>
              <a:ext uri="{FF2B5EF4-FFF2-40B4-BE49-F238E27FC236}">
                <a16:creationId xmlns:a16="http://schemas.microsoft.com/office/drawing/2014/main" id="{59383CF9-23B5-4335-9B21-1791C4CF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805B79-A425-BDCB-A326-46C748285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4962" y="479493"/>
            <a:ext cx="5458838" cy="1325563"/>
          </a:xfrm>
        </p:spPr>
        <p:txBody>
          <a:bodyPr>
            <a:normAutofit/>
          </a:bodyPr>
          <a:lstStyle/>
          <a:p>
            <a:r>
              <a:rPr lang="en-GB" sz="3400"/>
              <a:t>Valued networks</a:t>
            </a:r>
            <a:br>
              <a:rPr lang="en-GB" sz="3400"/>
            </a:br>
            <a:r>
              <a:rPr lang="en-GB" sz="3400"/>
              <a:t>Unequal relational capacities</a:t>
            </a:r>
            <a:endParaRPr lang="en-SE" sz="340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0007FE00-9498-4706-B255-6437B0252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0" name="Picture 9" descr="A close up of a screen&#10;&#10;Description automatically generated">
            <a:extLst>
              <a:ext uri="{FF2B5EF4-FFF2-40B4-BE49-F238E27FC236}">
                <a16:creationId xmlns:a16="http://schemas.microsoft.com/office/drawing/2014/main" id="{4A0414F3-A25E-F534-96EC-03DB129750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182" y="2370736"/>
            <a:ext cx="4777381" cy="1946783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FF867C-C13B-B67D-3DD2-976A88C7BA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4962" y="1984443"/>
            <a:ext cx="5458838" cy="4192520"/>
          </a:xfrm>
        </p:spPr>
        <p:txBody>
          <a:bodyPr>
            <a:normAutofit/>
          </a:bodyPr>
          <a:lstStyle/>
          <a:p>
            <a:r>
              <a:rPr lang="en-GB" sz="1500" dirty="0"/>
              <a:t>Transaction flow model </a:t>
            </a:r>
            <a:r>
              <a:rPr lang="en-GB" sz="1500" dirty="0">
                <a:solidFill>
                  <a:schemeClr val="bg1">
                    <a:lumMod val="50000"/>
                  </a:schemeClr>
                </a:solidFill>
              </a:rPr>
              <a:t>(Savage &amp; Deutsch 1960)</a:t>
            </a:r>
          </a:p>
          <a:p>
            <a:pPr lvl="1"/>
            <a:r>
              <a:rPr lang="en-GB" sz="1500" dirty="0"/>
              <a:t>Relative acceptance index</a:t>
            </a:r>
          </a:p>
          <a:p>
            <a:pPr lvl="1"/>
            <a:r>
              <a:rPr lang="en-GB" sz="1500" dirty="0"/>
              <a:t>Contingency table approaches</a:t>
            </a:r>
          </a:p>
          <a:p>
            <a:r>
              <a:rPr lang="en-GB" sz="1500" dirty="0"/>
              <a:t>Iterative row-column normalization </a:t>
            </a:r>
            <a:r>
              <a:rPr lang="en-GB" sz="1500" dirty="0">
                <a:solidFill>
                  <a:schemeClr val="bg1">
                    <a:lumMod val="50000"/>
                  </a:schemeClr>
                </a:solidFill>
              </a:rPr>
              <a:t>(e.g. Schwartz 1977)</a:t>
            </a:r>
          </a:p>
          <a:p>
            <a:pPr lvl="1"/>
            <a:r>
              <a:rPr lang="en-GB" sz="1500" dirty="0"/>
              <a:t>Sums of rows and columns converge to unity</a:t>
            </a:r>
          </a:p>
          <a:p>
            <a:pPr lvl="1"/>
            <a:r>
              <a:rPr lang="en-GB" sz="1500" dirty="0"/>
              <a:t>Dichotomize these</a:t>
            </a:r>
          </a:p>
          <a:p>
            <a:r>
              <a:rPr lang="en-GB" sz="1500" dirty="0"/>
              <a:t>Deviational transformation </a:t>
            </a:r>
            <a:r>
              <a:rPr lang="en-GB" sz="1500" dirty="0">
                <a:solidFill>
                  <a:schemeClr val="bg1">
                    <a:lumMod val="50000"/>
                  </a:schemeClr>
                </a:solidFill>
              </a:rPr>
              <a:t>(Nordlund &amp; </a:t>
            </a:r>
            <a:r>
              <a:rPr lang="en-GB" sz="1500" dirty="0" err="1">
                <a:solidFill>
                  <a:schemeClr val="bg1">
                    <a:lumMod val="50000"/>
                  </a:schemeClr>
                </a:solidFill>
              </a:rPr>
              <a:t>Žiberna</a:t>
            </a:r>
            <a:r>
              <a:rPr lang="en-GB" sz="1500" dirty="0">
                <a:solidFill>
                  <a:schemeClr val="bg1">
                    <a:lumMod val="50000"/>
                  </a:schemeClr>
                </a:solidFill>
              </a:rPr>
              <a:t> 2020)</a:t>
            </a:r>
          </a:p>
          <a:p>
            <a:r>
              <a:rPr lang="en-GB" sz="1500" dirty="0"/>
              <a:t>Determine baseline model for valued networks</a:t>
            </a:r>
          </a:p>
          <a:p>
            <a:r>
              <a:rPr lang="en-GB" sz="1500" dirty="0"/>
              <a:t>Positive deviations from such baselines indicate prominent (binary) ties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BACE53-A695-9AA9-7590-686467263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4C0CD32-A6C8-4BA5-B3DF-D8325E32CAA4}" type="slidenum">
              <a:rPr lang="en-US"/>
              <a:pPr>
                <a:spcAft>
                  <a:spcPts val="600"/>
                </a:spcAft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808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D1D34770-47A8-402C-AF23-2B653F2D88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3038A5-514C-ABC6-BD48-5254A9249C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79" y="723898"/>
            <a:ext cx="6002110" cy="1495425"/>
          </a:xfrm>
        </p:spPr>
        <p:txBody>
          <a:bodyPr>
            <a:normAutofit/>
          </a:bodyPr>
          <a:lstStyle/>
          <a:p>
            <a:r>
              <a:rPr lang="en-GB" sz="4000"/>
              <a:t>Simulation-based null models</a:t>
            </a:r>
            <a:endParaRPr lang="en-SE" sz="40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8F92F1-54D7-50DD-2786-AF95879CE5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6680" y="2405067"/>
            <a:ext cx="6002110" cy="3729034"/>
          </a:xfrm>
        </p:spPr>
        <p:txBody>
          <a:bodyPr>
            <a:normAutofit/>
          </a:bodyPr>
          <a:lstStyle/>
          <a:p>
            <a:r>
              <a:rPr lang="en-GB" sz="1800" dirty="0"/>
              <a:t>When tie formation mechanisms and </a:t>
            </a:r>
            <a:r>
              <a:rPr lang="en-GB" sz="1800" dirty="0" err="1"/>
              <a:t>behaviors</a:t>
            </a:r>
            <a:r>
              <a:rPr lang="en-GB" sz="1800" dirty="0"/>
              <a:t> are reasonably understood</a:t>
            </a:r>
          </a:p>
          <a:p>
            <a:r>
              <a:rPr lang="en-GB" sz="1800" dirty="0"/>
              <a:t>Using custom-made simulations do generate counterfactual networks</a:t>
            </a:r>
          </a:p>
          <a:p>
            <a:r>
              <a:rPr lang="en-GB" sz="1800" dirty="0"/>
              <a:t>Determinants for tie formation and rewiring</a:t>
            </a:r>
          </a:p>
          <a:p>
            <a:pPr lvl="1"/>
            <a:r>
              <a:rPr lang="en-GB" sz="1800" dirty="0"/>
              <a:t>Contextual knowledge/insights</a:t>
            </a:r>
          </a:p>
          <a:p>
            <a:pPr lvl="1"/>
            <a:r>
              <a:rPr lang="en-GB" sz="1800" dirty="0"/>
              <a:t>Theoretical considerations</a:t>
            </a:r>
          </a:p>
          <a:p>
            <a:pPr lvl="1"/>
            <a:r>
              <a:rPr lang="en-GB" sz="1800" dirty="0"/>
              <a:t>Attributes of observed actors</a:t>
            </a:r>
          </a:p>
        </p:txBody>
      </p:sp>
      <p:pic>
        <p:nvPicPr>
          <p:cNvPr id="5" name="Picture 15">
            <a:extLst>
              <a:ext uri="{FF2B5EF4-FFF2-40B4-BE49-F238E27FC236}">
                <a16:creationId xmlns:a16="http://schemas.microsoft.com/office/drawing/2014/main" id="{2E341E9F-E012-78D8-B1CC-50328E5A75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187" r="1014"/>
          <a:stretch/>
        </p:blipFill>
        <p:spPr>
          <a:xfrm>
            <a:off x="7199440" y="10"/>
            <a:ext cx="4992560" cy="6857990"/>
          </a:xfrm>
          <a:prstGeom prst="rect">
            <a:avLst/>
          </a:prstGeom>
          <a:effectLst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9AC3DB-667B-785F-71EC-E77B141A3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4C0CD32-A6C8-4BA5-B3DF-D8325E32CAA4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17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07259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3" name="Rectangle 1032">
            <a:extLst>
              <a:ext uri="{FF2B5EF4-FFF2-40B4-BE49-F238E27FC236}">
                <a16:creationId xmlns:a16="http://schemas.microsoft.com/office/drawing/2014/main" id="{E9BA134F-37B6-498A-B46D-040B86E5DA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peak Pro" panose="020F0502020204030204"/>
              <a:ea typeface="+mn-ea"/>
              <a:cs typeface="+mn-cs"/>
            </a:endParaRPr>
          </a:p>
        </p:txBody>
      </p:sp>
      <p:sp>
        <p:nvSpPr>
          <p:cNvPr id="1035" name="Rectangle 1034">
            <a:extLst>
              <a:ext uri="{FF2B5EF4-FFF2-40B4-BE49-F238E27FC236}">
                <a16:creationId xmlns:a16="http://schemas.microsoft.com/office/drawing/2014/main" id="{2BFE3F30-11E0-4842-8523-7222538C8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4644106" y="0"/>
            <a:ext cx="7547879" cy="6858000"/>
          </a:xfrm>
          <a:prstGeom prst="rect">
            <a:avLst/>
          </a:prstGeom>
          <a:solidFill>
            <a:srgbClr val="7A58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peak Pro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D9A6D0-24D8-D105-290A-5C64DECEDC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5801" y="516835"/>
            <a:ext cx="5778919" cy="1666501"/>
          </a:xfrm>
        </p:spPr>
        <p:txBody>
          <a:bodyPr>
            <a:normAutofit/>
          </a:bodyPr>
          <a:lstStyle/>
          <a:p>
            <a:r>
              <a:rPr lang="en-GB" sz="3600" dirty="0">
                <a:solidFill>
                  <a:srgbClr val="FFFFFF"/>
                </a:solidFill>
              </a:rPr>
              <a:t>Example:</a:t>
            </a:r>
            <a:br>
              <a:rPr lang="en-GB" sz="4000" dirty="0">
                <a:solidFill>
                  <a:srgbClr val="FFFFFF"/>
                </a:solidFill>
              </a:rPr>
            </a:br>
            <a:r>
              <a:rPr lang="en-GB" sz="3200" dirty="0">
                <a:solidFill>
                  <a:srgbClr val="FFFFFF"/>
                </a:solidFill>
              </a:rPr>
              <a:t>Alternative family formation events </a:t>
            </a:r>
            <a:r>
              <a:rPr lang="en-GB" sz="2400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en-GB" sz="2400" dirty="0" err="1">
                <a:solidFill>
                  <a:schemeClr val="bg1">
                    <a:lumMod val="50000"/>
                  </a:schemeClr>
                </a:solidFill>
              </a:rPr>
              <a:t>Lindmarker</a:t>
            </a:r>
            <a:r>
              <a:rPr lang="en-GB" sz="2400" dirty="0">
                <a:solidFill>
                  <a:schemeClr val="bg1">
                    <a:lumMod val="50000"/>
                  </a:schemeClr>
                </a:solidFill>
              </a:rPr>
              <a:t> &amp; Nordlund, ongoing)</a:t>
            </a:r>
            <a:endParaRPr lang="en-SE" sz="40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1037" name="Straight Connector 1036">
            <a:extLst>
              <a:ext uri="{FF2B5EF4-FFF2-40B4-BE49-F238E27FC236}">
                <a16:creationId xmlns:a16="http://schemas.microsoft.com/office/drawing/2014/main" id="{67E7D319-545A-41CD-95DF-4DE4FA8A4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15892" y="2344202"/>
            <a:ext cx="557784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3F112F-6E9E-5DE9-363A-0F0B0E0A65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5802" y="2505069"/>
            <a:ext cx="5778919" cy="3959106"/>
          </a:xfrm>
        </p:spPr>
        <p:txBody>
          <a:bodyPr>
            <a:normAutofit fontScale="92500" lnSpcReduction="20000"/>
          </a:bodyPr>
          <a:lstStyle/>
          <a:p>
            <a:r>
              <a:rPr lang="en-GB" dirty="0">
                <a:solidFill>
                  <a:srgbClr val="FFFFFF"/>
                </a:solidFill>
              </a:rPr>
              <a:t>Given existing set of geolocated heterosexual couples (prior to moving in together)</a:t>
            </a:r>
          </a:p>
          <a:p>
            <a:r>
              <a:rPr lang="en-GB" dirty="0">
                <a:solidFill>
                  <a:srgbClr val="FFFFFF"/>
                </a:solidFill>
              </a:rPr>
              <a:t>For each individual, compile a set of potential partners</a:t>
            </a:r>
          </a:p>
          <a:p>
            <a:pPr lvl="1"/>
            <a:r>
              <a:rPr lang="en-GB" dirty="0" err="1">
                <a:solidFill>
                  <a:srgbClr val="FFFFFF"/>
                </a:solidFill>
              </a:rPr>
              <a:t>Centered</a:t>
            </a:r>
            <a:r>
              <a:rPr lang="en-GB" dirty="0">
                <a:solidFill>
                  <a:srgbClr val="FFFFFF"/>
                </a:solidFill>
              </a:rPr>
              <a:t> around the X,Y coordinate of actual partner</a:t>
            </a:r>
          </a:p>
          <a:p>
            <a:pPr lvl="1"/>
            <a:r>
              <a:rPr lang="en-GB" dirty="0">
                <a:solidFill>
                  <a:srgbClr val="FFFFFF"/>
                </a:solidFill>
              </a:rPr>
              <a:t>Potential partner ages: +/- 2 years of actual partner (reciprocated)</a:t>
            </a:r>
          </a:p>
          <a:p>
            <a:pPr lvl="1"/>
            <a:r>
              <a:rPr lang="en-GB" dirty="0">
                <a:solidFill>
                  <a:srgbClr val="FFFFFF"/>
                </a:solidFill>
              </a:rPr>
              <a:t>Overlapping activity period (5 years)</a:t>
            </a:r>
          </a:p>
          <a:p>
            <a:r>
              <a:rPr lang="en-GB" dirty="0">
                <a:solidFill>
                  <a:srgbClr val="FFFFFF"/>
                </a:solidFill>
              </a:rPr>
              <a:t>Generate new families</a:t>
            </a:r>
          </a:p>
          <a:p>
            <a:r>
              <a:rPr lang="en-GB" dirty="0">
                <a:solidFill>
                  <a:srgbClr val="FFFFFF"/>
                </a:solidFill>
              </a:rPr>
              <a:t>Collapse into intra- and inter-group networks</a:t>
            </a:r>
          </a:p>
          <a:p>
            <a:r>
              <a:rPr lang="en-GB" dirty="0">
                <a:solidFill>
                  <a:srgbClr val="FFFFFF"/>
                </a:solidFill>
              </a:rPr>
              <a:t>Generate 100+ simulated networks</a:t>
            </a:r>
          </a:p>
          <a:p>
            <a:r>
              <a:rPr lang="en-GB" dirty="0">
                <a:solidFill>
                  <a:srgbClr val="FFFFFF"/>
                </a:solidFill>
              </a:rPr>
              <a:t>Compare with original observed network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C53B43B2-3767-B47B-A223-B6C456614C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185" y="330701"/>
            <a:ext cx="3273244" cy="3024974"/>
          </a:xfrm>
          <a:prstGeom prst="rect">
            <a:avLst/>
          </a:prstGeom>
        </p:spPr>
      </p:pic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3BC4734D-96E6-D6CC-9085-47BE9677FFC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23136651"/>
              </p:ext>
            </p:extLst>
          </p:nvPr>
        </p:nvGraphicFramePr>
        <p:xfrm>
          <a:off x="1261387" y="1106630"/>
          <a:ext cx="1582896" cy="15847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11174400" imgH="11174400" progId="">
                  <p:embed/>
                </p:oleObj>
              </mc:Choice>
              <mc:Fallback>
                <p:oleObj r:id="rId3" imgW="11174400" imgH="11174400" progId="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3BC4734D-96E6-D6CC-9085-47BE9677FFC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261387" y="1106630"/>
                        <a:ext cx="1582896" cy="158475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1" name="Group 10">
            <a:extLst>
              <a:ext uri="{FF2B5EF4-FFF2-40B4-BE49-F238E27FC236}">
                <a16:creationId xmlns:a16="http://schemas.microsoft.com/office/drawing/2014/main" id="{4BE4BB09-4696-1DE7-06AD-1067BB8B4888}"/>
              </a:ext>
            </a:extLst>
          </p:cNvPr>
          <p:cNvGrpSpPr/>
          <p:nvPr/>
        </p:nvGrpSpPr>
        <p:grpSpPr>
          <a:xfrm>
            <a:off x="1409889" y="1290721"/>
            <a:ext cx="1332624" cy="1301085"/>
            <a:chOff x="1441472" y="1735921"/>
            <a:chExt cx="1467703" cy="1432967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3A933B35-6F47-DB94-2B8A-DC4D6EB6B16E}"/>
                </a:ext>
              </a:extLst>
            </p:cNvPr>
            <p:cNvGrpSpPr/>
            <p:nvPr/>
          </p:nvGrpSpPr>
          <p:grpSpPr>
            <a:xfrm>
              <a:off x="2664327" y="2181251"/>
              <a:ext cx="244848" cy="336147"/>
              <a:chOff x="5748337" y="2977858"/>
              <a:chExt cx="561975" cy="771525"/>
            </a:xfrm>
          </p:grpSpPr>
          <p:pic>
            <p:nvPicPr>
              <p:cNvPr id="49" name="Graphic 48" descr="Man with flat top">
                <a:extLst>
                  <a:ext uri="{FF2B5EF4-FFF2-40B4-BE49-F238E27FC236}">
                    <a16:creationId xmlns:a16="http://schemas.microsoft.com/office/drawing/2014/main" id="{96CC46FC-05F5-9706-33CF-5646D34BCF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5748337" y="2977858"/>
                <a:ext cx="561975" cy="771525"/>
              </a:xfrm>
              <a:prstGeom prst="rect">
                <a:avLst/>
              </a:prstGeom>
            </p:spPr>
          </p:pic>
          <p:pic>
            <p:nvPicPr>
              <p:cNvPr id="50" name="Graphic 49" descr="A face with closed eyes">
                <a:extLst>
                  <a:ext uri="{FF2B5EF4-FFF2-40B4-BE49-F238E27FC236}">
                    <a16:creationId xmlns:a16="http://schemas.microsoft.com/office/drawing/2014/main" id="{FF1CA99F-96BC-D7FF-C95F-A471D6EC08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5943600" y="3317964"/>
                <a:ext cx="304800" cy="304800"/>
              </a:xfrm>
              <a:prstGeom prst="rect">
                <a:avLst/>
              </a:prstGeom>
            </p:spPr>
          </p:pic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9A36966A-0555-047E-E1FB-CD953414D3DE}"/>
                </a:ext>
              </a:extLst>
            </p:cNvPr>
            <p:cNvGrpSpPr/>
            <p:nvPr/>
          </p:nvGrpSpPr>
          <p:grpSpPr>
            <a:xfrm>
              <a:off x="1899744" y="2832741"/>
              <a:ext cx="244848" cy="336147"/>
              <a:chOff x="5748337" y="2977858"/>
              <a:chExt cx="561975" cy="771525"/>
            </a:xfrm>
          </p:grpSpPr>
          <p:pic>
            <p:nvPicPr>
              <p:cNvPr id="7" name="Graphic 6" descr="Man with flat top">
                <a:extLst>
                  <a:ext uri="{FF2B5EF4-FFF2-40B4-BE49-F238E27FC236}">
                    <a16:creationId xmlns:a16="http://schemas.microsoft.com/office/drawing/2014/main" id="{ED894B50-A126-CE80-4F31-602EC9F50B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5748337" y="2977858"/>
                <a:ext cx="561975" cy="771525"/>
              </a:xfrm>
              <a:prstGeom prst="rect">
                <a:avLst/>
              </a:prstGeom>
            </p:spPr>
          </p:pic>
          <p:pic>
            <p:nvPicPr>
              <p:cNvPr id="9" name="Graphic 8" descr="A face with closed eyes">
                <a:extLst>
                  <a:ext uri="{FF2B5EF4-FFF2-40B4-BE49-F238E27FC236}">
                    <a16:creationId xmlns:a16="http://schemas.microsoft.com/office/drawing/2014/main" id="{B117152B-3295-AC3B-A9D3-8595FE49A3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5943600" y="3317964"/>
                <a:ext cx="304800" cy="304800"/>
              </a:xfrm>
              <a:prstGeom prst="rect">
                <a:avLst/>
              </a:prstGeom>
            </p:spPr>
          </p:pic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6BFDFA01-5F0A-4D94-7D5B-2C5E602B08E7}"/>
                </a:ext>
              </a:extLst>
            </p:cNvPr>
            <p:cNvGrpSpPr/>
            <p:nvPr/>
          </p:nvGrpSpPr>
          <p:grpSpPr>
            <a:xfrm>
              <a:off x="1441472" y="2025277"/>
              <a:ext cx="244848" cy="336147"/>
              <a:chOff x="5748337" y="2977858"/>
              <a:chExt cx="561975" cy="771525"/>
            </a:xfrm>
          </p:grpSpPr>
          <p:pic>
            <p:nvPicPr>
              <p:cNvPr id="20" name="Graphic 19" descr="Man with flat top">
                <a:extLst>
                  <a:ext uri="{FF2B5EF4-FFF2-40B4-BE49-F238E27FC236}">
                    <a16:creationId xmlns:a16="http://schemas.microsoft.com/office/drawing/2014/main" id="{6CFD8B7E-4874-5343-E44F-B9315AD68B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5748337" y="2977858"/>
                <a:ext cx="561975" cy="771525"/>
              </a:xfrm>
              <a:prstGeom prst="rect">
                <a:avLst/>
              </a:prstGeom>
            </p:spPr>
          </p:pic>
          <p:pic>
            <p:nvPicPr>
              <p:cNvPr id="23" name="Graphic 22" descr="A face with closed eyes">
                <a:extLst>
                  <a:ext uri="{FF2B5EF4-FFF2-40B4-BE49-F238E27FC236}">
                    <a16:creationId xmlns:a16="http://schemas.microsoft.com/office/drawing/2014/main" id="{4566E296-51EE-AC90-27CF-4A85A333E5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5943600" y="3317964"/>
                <a:ext cx="304800" cy="304800"/>
              </a:xfrm>
              <a:prstGeom prst="rect">
                <a:avLst/>
              </a:prstGeom>
            </p:spPr>
          </p:pic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84A35C15-472C-04D6-A7B9-D591AC6BBA71}"/>
                </a:ext>
              </a:extLst>
            </p:cNvPr>
            <p:cNvGrpSpPr/>
            <p:nvPr/>
          </p:nvGrpSpPr>
          <p:grpSpPr>
            <a:xfrm>
              <a:off x="2022168" y="1735921"/>
              <a:ext cx="244848" cy="336147"/>
              <a:chOff x="5748337" y="2977858"/>
              <a:chExt cx="561975" cy="771525"/>
            </a:xfrm>
          </p:grpSpPr>
          <p:pic>
            <p:nvPicPr>
              <p:cNvPr id="26" name="Graphic 25" descr="Man with flat top">
                <a:extLst>
                  <a:ext uri="{FF2B5EF4-FFF2-40B4-BE49-F238E27FC236}">
                    <a16:creationId xmlns:a16="http://schemas.microsoft.com/office/drawing/2014/main" id="{D0A0A4CB-2931-83C9-1004-C9240084F4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5748337" y="2977858"/>
                <a:ext cx="561975" cy="771525"/>
              </a:xfrm>
              <a:prstGeom prst="rect">
                <a:avLst/>
              </a:prstGeom>
            </p:spPr>
          </p:pic>
          <p:pic>
            <p:nvPicPr>
              <p:cNvPr id="27" name="Graphic 26" descr="A face with closed eyes">
                <a:extLst>
                  <a:ext uri="{FF2B5EF4-FFF2-40B4-BE49-F238E27FC236}">
                    <a16:creationId xmlns:a16="http://schemas.microsoft.com/office/drawing/2014/main" id="{D5E0AAE4-F740-F7D3-79EB-4946AF0779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5943600" y="3317964"/>
                <a:ext cx="304800" cy="304800"/>
              </a:xfrm>
              <a:prstGeom prst="rect">
                <a:avLst/>
              </a:prstGeom>
            </p:spPr>
          </p:pic>
        </p:grp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9EAB176-D004-5140-94ED-3CB33F81778B}"/>
              </a:ext>
            </a:extLst>
          </p:cNvPr>
          <p:cNvGrpSpPr/>
          <p:nvPr/>
        </p:nvGrpSpPr>
        <p:grpSpPr>
          <a:xfrm>
            <a:off x="1935127" y="1737796"/>
            <a:ext cx="1481296" cy="1049488"/>
            <a:chOff x="2123342" y="2306257"/>
            <a:chExt cx="1631444" cy="1155867"/>
          </a:xfrm>
        </p:grpSpPr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A9BBF0EF-9F2E-F255-9437-6DA9CCDEC897}"/>
                </a:ext>
              </a:extLst>
            </p:cNvPr>
            <p:cNvCxnSpPr>
              <a:endCxn id="43" idx="1"/>
            </p:cNvCxnSpPr>
            <p:nvPr/>
          </p:nvCxnSpPr>
          <p:spPr>
            <a:xfrm>
              <a:off x="2228012" y="2487895"/>
              <a:ext cx="1252884" cy="808787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1E63CC12-AB75-BEEF-B3A6-1962489725F2}"/>
                </a:ext>
              </a:extLst>
            </p:cNvPr>
            <p:cNvGrpSpPr/>
            <p:nvPr/>
          </p:nvGrpSpPr>
          <p:grpSpPr>
            <a:xfrm>
              <a:off x="3294525" y="3047321"/>
              <a:ext cx="460261" cy="414803"/>
              <a:chOff x="5710237" y="3081337"/>
              <a:chExt cx="771525" cy="695325"/>
            </a:xfrm>
          </p:grpSpPr>
          <p:pic>
            <p:nvPicPr>
              <p:cNvPr id="41" name="Graphic 40" descr="Woman with bangs">
                <a:extLst>
                  <a:ext uri="{FF2B5EF4-FFF2-40B4-BE49-F238E27FC236}">
                    <a16:creationId xmlns:a16="http://schemas.microsoft.com/office/drawing/2014/main" id="{D7EA44C2-F90E-36D0-7C68-9C08244D6E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5710237" y="3081337"/>
                <a:ext cx="771525" cy="695325"/>
              </a:xfrm>
              <a:prstGeom prst="rect">
                <a:avLst/>
              </a:prstGeom>
            </p:spPr>
          </p:pic>
          <p:pic>
            <p:nvPicPr>
              <p:cNvPr id="43" name="Graphic 42" descr="Face with heart eyes">
                <a:extLst>
                  <a:ext uri="{FF2B5EF4-FFF2-40B4-BE49-F238E27FC236}">
                    <a16:creationId xmlns:a16="http://schemas.microsoft.com/office/drawing/2014/main" id="{4F5893CD-50D1-632F-2BE7-FBD277BC7B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6022646" y="3323121"/>
                <a:ext cx="333375" cy="352425"/>
              </a:xfrm>
              <a:prstGeom prst="rect">
                <a:avLst/>
              </a:prstGeom>
            </p:spPr>
          </p:pic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662FD4EF-41C8-0B7E-E0AB-95DDC5FDF8B2}"/>
                </a:ext>
              </a:extLst>
            </p:cNvPr>
            <p:cNvGrpSpPr/>
            <p:nvPr/>
          </p:nvGrpSpPr>
          <p:grpSpPr>
            <a:xfrm>
              <a:off x="2123342" y="2306257"/>
              <a:ext cx="244848" cy="336147"/>
              <a:chOff x="5748337" y="2977858"/>
              <a:chExt cx="561975" cy="771525"/>
            </a:xfrm>
          </p:grpSpPr>
          <p:pic>
            <p:nvPicPr>
              <p:cNvPr id="15" name="Graphic 14" descr="Man with flat top">
                <a:extLst>
                  <a:ext uri="{FF2B5EF4-FFF2-40B4-BE49-F238E27FC236}">
                    <a16:creationId xmlns:a16="http://schemas.microsoft.com/office/drawing/2014/main" id="{E7A79975-A9C7-B4D2-1EFE-1493222A9E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5748337" y="2977858"/>
                <a:ext cx="561975" cy="771525"/>
              </a:xfrm>
              <a:prstGeom prst="rect">
                <a:avLst/>
              </a:prstGeom>
            </p:spPr>
          </p:pic>
          <p:pic>
            <p:nvPicPr>
              <p:cNvPr id="16" name="Graphic 15" descr="A face with closed eyes">
                <a:extLst>
                  <a:ext uri="{FF2B5EF4-FFF2-40B4-BE49-F238E27FC236}">
                    <a16:creationId xmlns:a16="http://schemas.microsoft.com/office/drawing/2014/main" id="{B5F77489-4494-410A-E4CC-BDE90D9C73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5943600" y="3317964"/>
                <a:ext cx="304800" cy="304800"/>
              </a:xfrm>
              <a:prstGeom prst="rect">
                <a:avLst/>
              </a:prstGeom>
            </p:spPr>
          </p:pic>
        </p:grpSp>
      </p:grpSp>
      <p:grpSp>
        <p:nvGrpSpPr>
          <p:cNvPr id="1051" name="Group 1050">
            <a:extLst>
              <a:ext uri="{FF2B5EF4-FFF2-40B4-BE49-F238E27FC236}">
                <a16:creationId xmlns:a16="http://schemas.microsoft.com/office/drawing/2014/main" id="{BB8626A3-80B1-F177-21C9-58A45F8A8BEC}"/>
              </a:ext>
            </a:extLst>
          </p:cNvPr>
          <p:cNvGrpSpPr/>
          <p:nvPr/>
        </p:nvGrpSpPr>
        <p:grpSpPr>
          <a:xfrm>
            <a:off x="647515" y="300904"/>
            <a:ext cx="3273244" cy="3024974"/>
            <a:chOff x="618280" y="1915522"/>
            <a:chExt cx="3605029" cy="3331594"/>
          </a:xfrm>
        </p:grpSpPr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8966384E-9BA2-0208-428B-67C48577921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8280" y="1915522"/>
              <a:ext cx="3605029" cy="3331594"/>
            </a:xfrm>
            <a:prstGeom prst="rect">
              <a:avLst/>
            </a:prstGeom>
          </p:spPr>
        </p:pic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B1365E92-1C70-D2AB-218E-4D6954FA6470}"/>
                </a:ext>
              </a:extLst>
            </p:cNvPr>
            <p:cNvCxnSpPr>
              <a:stCxn id="63" idx="1"/>
              <a:endCxn id="1026" idx="0"/>
            </p:cNvCxnSpPr>
            <p:nvPr/>
          </p:nvCxnSpPr>
          <p:spPr>
            <a:xfrm>
              <a:off x="1965046" y="2711547"/>
              <a:ext cx="482322" cy="541010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F1630DAA-82F9-4FE9-D113-84EF405DEBC3}"/>
                </a:ext>
              </a:extLst>
            </p:cNvPr>
            <p:cNvGrpSpPr/>
            <p:nvPr/>
          </p:nvGrpSpPr>
          <p:grpSpPr>
            <a:xfrm>
              <a:off x="1788823" y="2475765"/>
              <a:ext cx="435199" cy="392216"/>
              <a:chOff x="5710237" y="3081337"/>
              <a:chExt cx="771525" cy="695325"/>
            </a:xfrm>
          </p:grpSpPr>
          <p:pic>
            <p:nvPicPr>
              <p:cNvPr id="61" name="Graphic 60" descr="Woman with bangs">
                <a:extLst>
                  <a:ext uri="{FF2B5EF4-FFF2-40B4-BE49-F238E27FC236}">
                    <a16:creationId xmlns:a16="http://schemas.microsoft.com/office/drawing/2014/main" id="{29618B3F-63CD-7B7A-9366-E7FDAD2F9B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5710237" y="3081337"/>
                <a:ext cx="771525" cy="695325"/>
              </a:xfrm>
              <a:prstGeom prst="rect">
                <a:avLst/>
              </a:prstGeom>
            </p:spPr>
          </p:pic>
          <p:pic>
            <p:nvPicPr>
              <p:cNvPr id="63" name="Graphic 62" descr="Face with heart eyes">
                <a:extLst>
                  <a:ext uri="{FF2B5EF4-FFF2-40B4-BE49-F238E27FC236}">
                    <a16:creationId xmlns:a16="http://schemas.microsoft.com/office/drawing/2014/main" id="{BC60632D-670B-B973-8EF8-552189114E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6022646" y="3323121"/>
                <a:ext cx="333375" cy="352425"/>
              </a:xfrm>
              <a:prstGeom prst="rect">
                <a:avLst/>
              </a:prstGeom>
            </p:spPr>
          </p:pic>
        </p:grpSp>
        <p:grpSp>
          <p:nvGrpSpPr>
            <p:cNvPr id="1024" name="Group 1023">
              <a:extLst>
                <a:ext uri="{FF2B5EF4-FFF2-40B4-BE49-F238E27FC236}">
                  <a16:creationId xmlns:a16="http://schemas.microsoft.com/office/drawing/2014/main" id="{70627DFA-AE63-ECB7-DE82-5F2027A5393A}"/>
                </a:ext>
              </a:extLst>
            </p:cNvPr>
            <p:cNvGrpSpPr/>
            <p:nvPr/>
          </p:nvGrpSpPr>
          <p:grpSpPr>
            <a:xfrm>
              <a:off x="2231546" y="3041427"/>
              <a:ext cx="348861" cy="478944"/>
              <a:chOff x="5748337" y="2977858"/>
              <a:chExt cx="561975" cy="771525"/>
            </a:xfrm>
          </p:grpSpPr>
          <p:pic>
            <p:nvPicPr>
              <p:cNvPr id="1025" name="Graphic 1024" descr="Man with flat top">
                <a:extLst>
                  <a:ext uri="{FF2B5EF4-FFF2-40B4-BE49-F238E27FC236}">
                    <a16:creationId xmlns:a16="http://schemas.microsoft.com/office/drawing/2014/main" id="{CA77191D-42B1-B0BA-8ED1-F5CE9570DB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5748337" y="2977858"/>
                <a:ext cx="561975" cy="771525"/>
              </a:xfrm>
              <a:prstGeom prst="rect">
                <a:avLst/>
              </a:prstGeom>
            </p:spPr>
          </p:pic>
          <p:pic>
            <p:nvPicPr>
              <p:cNvPr id="1026" name="Graphic 1025" descr="A face with closed eyes">
                <a:extLst>
                  <a:ext uri="{FF2B5EF4-FFF2-40B4-BE49-F238E27FC236}">
                    <a16:creationId xmlns:a16="http://schemas.microsoft.com/office/drawing/2014/main" id="{D6BF467D-8AA6-072B-2E19-99F4ACEF2D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5943600" y="3317964"/>
                <a:ext cx="304800" cy="304800"/>
              </a:xfrm>
              <a:prstGeom prst="rect">
                <a:avLst/>
              </a:prstGeom>
            </p:spPr>
          </p:pic>
        </p:grpSp>
        <p:cxnSp>
          <p:nvCxnSpPr>
            <p:cNvPr id="1027" name="Straight Connector 1026">
              <a:extLst>
                <a:ext uri="{FF2B5EF4-FFF2-40B4-BE49-F238E27FC236}">
                  <a16:creationId xmlns:a16="http://schemas.microsoft.com/office/drawing/2014/main" id="{27EBE2D9-DAB5-060F-85D6-96740429FE5D}"/>
                </a:ext>
              </a:extLst>
            </p:cNvPr>
            <p:cNvCxnSpPr>
              <a:stCxn id="1030" idx="1"/>
              <a:endCxn id="1034" idx="0"/>
            </p:cNvCxnSpPr>
            <p:nvPr/>
          </p:nvCxnSpPr>
          <p:spPr>
            <a:xfrm flipH="1">
              <a:off x="1219285" y="3217834"/>
              <a:ext cx="91663" cy="1162384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28" name="Group 1027">
              <a:extLst>
                <a:ext uri="{FF2B5EF4-FFF2-40B4-BE49-F238E27FC236}">
                  <a16:creationId xmlns:a16="http://schemas.microsoft.com/office/drawing/2014/main" id="{0CBD8B83-4914-9917-17F7-9EA12373BE51}"/>
                </a:ext>
              </a:extLst>
            </p:cNvPr>
            <p:cNvGrpSpPr/>
            <p:nvPr/>
          </p:nvGrpSpPr>
          <p:grpSpPr>
            <a:xfrm>
              <a:off x="1134725" y="2982052"/>
              <a:ext cx="435199" cy="392216"/>
              <a:chOff x="5710237" y="3081337"/>
              <a:chExt cx="771525" cy="695325"/>
            </a:xfrm>
          </p:grpSpPr>
          <p:pic>
            <p:nvPicPr>
              <p:cNvPr id="1029" name="Graphic 1028" descr="Woman with bangs">
                <a:extLst>
                  <a:ext uri="{FF2B5EF4-FFF2-40B4-BE49-F238E27FC236}">
                    <a16:creationId xmlns:a16="http://schemas.microsoft.com/office/drawing/2014/main" id="{371F98E3-C113-AF28-DDBE-3DD48010BB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5710237" y="3081337"/>
                <a:ext cx="771525" cy="695325"/>
              </a:xfrm>
              <a:prstGeom prst="rect">
                <a:avLst/>
              </a:prstGeom>
            </p:spPr>
          </p:pic>
          <p:pic>
            <p:nvPicPr>
              <p:cNvPr id="1030" name="Graphic 1029" descr="Face with heart eyes">
                <a:extLst>
                  <a:ext uri="{FF2B5EF4-FFF2-40B4-BE49-F238E27FC236}">
                    <a16:creationId xmlns:a16="http://schemas.microsoft.com/office/drawing/2014/main" id="{F9972DBB-71F2-AE7E-3462-97101D202E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6022646" y="3323121"/>
                <a:ext cx="333375" cy="352425"/>
              </a:xfrm>
              <a:prstGeom prst="rect">
                <a:avLst/>
              </a:prstGeom>
            </p:spPr>
          </p:pic>
        </p:grpSp>
        <p:grpSp>
          <p:nvGrpSpPr>
            <p:cNvPr id="1031" name="Group 1030">
              <a:extLst>
                <a:ext uri="{FF2B5EF4-FFF2-40B4-BE49-F238E27FC236}">
                  <a16:creationId xmlns:a16="http://schemas.microsoft.com/office/drawing/2014/main" id="{CC7FA456-70A0-8CE5-8ED3-792E163A9D69}"/>
                </a:ext>
              </a:extLst>
            </p:cNvPr>
            <p:cNvGrpSpPr/>
            <p:nvPr/>
          </p:nvGrpSpPr>
          <p:grpSpPr>
            <a:xfrm>
              <a:off x="1003463" y="4169088"/>
              <a:ext cx="348861" cy="478944"/>
              <a:chOff x="5748337" y="2977858"/>
              <a:chExt cx="561975" cy="771525"/>
            </a:xfrm>
          </p:grpSpPr>
          <p:pic>
            <p:nvPicPr>
              <p:cNvPr id="1032" name="Graphic 1031" descr="Man with flat top">
                <a:extLst>
                  <a:ext uri="{FF2B5EF4-FFF2-40B4-BE49-F238E27FC236}">
                    <a16:creationId xmlns:a16="http://schemas.microsoft.com/office/drawing/2014/main" id="{98C3BC98-0773-E2FF-C36B-DCA9EA125D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5748337" y="2977858"/>
                <a:ext cx="561975" cy="771525"/>
              </a:xfrm>
              <a:prstGeom prst="rect">
                <a:avLst/>
              </a:prstGeom>
            </p:spPr>
          </p:pic>
          <p:pic>
            <p:nvPicPr>
              <p:cNvPr id="1034" name="Graphic 1033" descr="A face with closed eyes">
                <a:extLst>
                  <a:ext uri="{FF2B5EF4-FFF2-40B4-BE49-F238E27FC236}">
                    <a16:creationId xmlns:a16="http://schemas.microsoft.com/office/drawing/2014/main" id="{E9B8F7CE-8EFF-EC67-C16C-CB42DA0AFE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5943600" y="3317964"/>
                <a:ext cx="304800" cy="304800"/>
              </a:xfrm>
              <a:prstGeom prst="rect">
                <a:avLst/>
              </a:prstGeom>
            </p:spPr>
          </p:pic>
        </p:grpSp>
        <p:cxnSp>
          <p:nvCxnSpPr>
            <p:cNvPr id="1036" name="Straight Connector 1035">
              <a:extLst>
                <a:ext uri="{FF2B5EF4-FFF2-40B4-BE49-F238E27FC236}">
                  <a16:creationId xmlns:a16="http://schemas.microsoft.com/office/drawing/2014/main" id="{E468B820-34F5-A45B-C6BD-212F82203923}"/>
                </a:ext>
              </a:extLst>
            </p:cNvPr>
            <p:cNvCxnSpPr>
              <a:stCxn id="1040" idx="1"/>
              <a:endCxn id="1043" idx="0"/>
            </p:cNvCxnSpPr>
            <p:nvPr/>
          </p:nvCxnSpPr>
          <p:spPr>
            <a:xfrm flipH="1">
              <a:off x="3120836" y="2758363"/>
              <a:ext cx="611883" cy="278040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38" name="Group 1037">
              <a:extLst>
                <a:ext uri="{FF2B5EF4-FFF2-40B4-BE49-F238E27FC236}">
                  <a16:creationId xmlns:a16="http://schemas.microsoft.com/office/drawing/2014/main" id="{793C3B74-BC8B-BE60-6027-D85C8D757959}"/>
                </a:ext>
              </a:extLst>
            </p:cNvPr>
            <p:cNvGrpSpPr/>
            <p:nvPr/>
          </p:nvGrpSpPr>
          <p:grpSpPr>
            <a:xfrm>
              <a:off x="3556496" y="2522581"/>
              <a:ext cx="435199" cy="392216"/>
              <a:chOff x="5710237" y="3081337"/>
              <a:chExt cx="771525" cy="695325"/>
            </a:xfrm>
          </p:grpSpPr>
          <p:pic>
            <p:nvPicPr>
              <p:cNvPr id="1039" name="Graphic 1038" descr="Woman with bangs">
                <a:extLst>
                  <a:ext uri="{FF2B5EF4-FFF2-40B4-BE49-F238E27FC236}">
                    <a16:creationId xmlns:a16="http://schemas.microsoft.com/office/drawing/2014/main" id="{EFC3CC90-CA59-0DBD-C111-BF8BEB62EC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5710237" y="3081337"/>
                <a:ext cx="771525" cy="695325"/>
              </a:xfrm>
              <a:prstGeom prst="rect">
                <a:avLst/>
              </a:prstGeom>
            </p:spPr>
          </p:pic>
          <p:pic>
            <p:nvPicPr>
              <p:cNvPr id="1040" name="Graphic 1039" descr="Face with heart eyes">
                <a:extLst>
                  <a:ext uri="{FF2B5EF4-FFF2-40B4-BE49-F238E27FC236}">
                    <a16:creationId xmlns:a16="http://schemas.microsoft.com/office/drawing/2014/main" id="{AE027EAD-5B3C-ECF9-6403-2805ECEDB9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6022646" y="3323121"/>
                <a:ext cx="333375" cy="352425"/>
              </a:xfrm>
              <a:prstGeom prst="rect">
                <a:avLst/>
              </a:prstGeom>
            </p:spPr>
          </p:pic>
        </p:grpSp>
        <p:grpSp>
          <p:nvGrpSpPr>
            <p:cNvPr id="1041" name="Group 1040">
              <a:extLst>
                <a:ext uri="{FF2B5EF4-FFF2-40B4-BE49-F238E27FC236}">
                  <a16:creationId xmlns:a16="http://schemas.microsoft.com/office/drawing/2014/main" id="{614A6849-F905-3A00-2E84-5BD3A5C962C7}"/>
                </a:ext>
              </a:extLst>
            </p:cNvPr>
            <p:cNvGrpSpPr/>
            <p:nvPr/>
          </p:nvGrpSpPr>
          <p:grpSpPr>
            <a:xfrm>
              <a:off x="2905014" y="2825273"/>
              <a:ext cx="348861" cy="478944"/>
              <a:chOff x="5748337" y="2977858"/>
              <a:chExt cx="561975" cy="771525"/>
            </a:xfrm>
          </p:grpSpPr>
          <p:pic>
            <p:nvPicPr>
              <p:cNvPr id="1042" name="Graphic 1041" descr="Man with flat top">
                <a:extLst>
                  <a:ext uri="{FF2B5EF4-FFF2-40B4-BE49-F238E27FC236}">
                    <a16:creationId xmlns:a16="http://schemas.microsoft.com/office/drawing/2014/main" id="{AFA73031-33CD-6CD5-5FC3-72F352CB4D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5748337" y="2977858"/>
                <a:ext cx="561975" cy="771525"/>
              </a:xfrm>
              <a:prstGeom prst="rect">
                <a:avLst/>
              </a:prstGeom>
            </p:spPr>
          </p:pic>
          <p:pic>
            <p:nvPicPr>
              <p:cNvPr id="1043" name="Graphic 1042" descr="A face with closed eyes">
                <a:extLst>
                  <a:ext uri="{FF2B5EF4-FFF2-40B4-BE49-F238E27FC236}">
                    <a16:creationId xmlns:a16="http://schemas.microsoft.com/office/drawing/2014/main" id="{D9616078-8617-17A5-7B70-9F6A6C218D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5943600" y="3317964"/>
                <a:ext cx="304800" cy="304800"/>
              </a:xfrm>
              <a:prstGeom prst="rect">
                <a:avLst/>
              </a:prstGeom>
            </p:spPr>
          </p:pic>
        </p:grpSp>
        <p:cxnSp>
          <p:nvCxnSpPr>
            <p:cNvPr id="1044" name="Straight Connector 1043">
              <a:extLst>
                <a:ext uri="{FF2B5EF4-FFF2-40B4-BE49-F238E27FC236}">
                  <a16:creationId xmlns:a16="http://schemas.microsoft.com/office/drawing/2014/main" id="{EFFACB47-19C7-D0F9-A2F2-0EFF00181159}"/>
                </a:ext>
              </a:extLst>
            </p:cNvPr>
            <p:cNvCxnSpPr>
              <a:stCxn id="1047" idx="1"/>
              <a:endCxn id="1050" idx="0"/>
            </p:cNvCxnSpPr>
            <p:nvPr/>
          </p:nvCxnSpPr>
          <p:spPr>
            <a:xfrm flipH="1">
              <a:off x="2782793" y="4006486"/>
              <a:ext cx="679071" cy="857652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45" name="Group 1044">
              <a:extLst>
                <a:ext uri="{FF2B5EF4-FFF2-40B4-BE49-F238E27FC236}">
                  <a16:creationId xmlns:a16="http://schemas.microsoft.com/office/drawing/2014/main" id="{EE743DCE-7D31-295F-7656-3BE3D1E9E7C6}"/>
                </a:ext>
              </a:extLst>
            </p:cNvPr>
            <p:cNvGrpSpPr/>
            <p:nvPr/>
          </p:nvGrpSpPr>
          <p:grpSpPr>
            <a:xfrm>
              <a:off x="3285641" y="3770704"/>
              <a:ext cx="435199" cy="392216"/>
              <a:chOff x="5710237" y="3081337"/>
              <a:chExt cx="771525" cy="695325"/>
            </a:xfrm>
          </p:grpSpPr>
          <p:pic>
            <p:nvPicPr>
              <p:cNvPr id="1046" name="Graphic 1045" descr="Woman with bangs">
                <a:extLst>
                  <a:ext uri="{FF2B5EF4-FFF2-40B4-BE49-F238E27FC236}">
                    <a16:creationId xmlns:a16="http://schemas.microsoft.com/office/drawing/2014/main" id="{466F07EE-126B-D890-240F-5B1EB6C774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5710237" y="3081337"/>
                <a:ext cx="771525" cy="695325"/>
              </a:xfrm>
              <a:prstGeom prst="rect">
                <a:avLst/>
              </a:prstGeom>
            </p:spPr>
          </p:pic>
          <p:pic>
            <p:nvPicPr>
              <p:cNvPr id="1047" name="Graphic 1046" descr="Face with heart eyes">
                <a:extLst>
                  <a:ext uri="{FF2B5EF4-FFF2-40B4-BE49-F238E27FC236}">
                    <a16:creationId xmlns:a16="http://schemas.microsoft.com/office/drawing/2014/main" id="{3F75A830-7192-E595-A53A-613B28CB4B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6022646" y="3323121"/>
                <a:ext cx="333375" cy="352425"/>
              </a:xfrm>
              <a:prstGeom prst="rect">
                <a:avLst/>
              </a:prstGeom>
            </p:spPr>
          </p:pic>
        </p:grpSp>
        <p:grpSp>
          <p:nvGrpSpPr>
            <p:cNvPr id="1048" name="Group 1047">
              <a:extLst>
                <a:ext uri="{FF2B5EF4-FFF2-40B4-BE49-F238E27FC236}">
                  <a16:creationId xmlns:a16="http://schemas.microsoft.com/office/drawing/2014/main" id="{228B13DE-0F0D-8646-E8B7-050EA9E6F5F4}"/>
                </a:ext>
              </a:extLst>
            </p:cNvPr>
            <p:cNvGrpSpPr/>
            <p:nvPr/>
          </p:nvGrpSpPr>
          <p:grpSpPr>
            <a:xfrm>
              <a:off x="2566971" y="4653008"/>
              <a:ext cx="348861" cy="478944"/>
              <a:chOff x="5748337" y="2977858"/>
              <a:chExt cx="561975" cy="771525"/>
            </a:xfrm>
          </p:grpSpPr>
          <p:pic>
            <p:nvPicPr>
              <p:cNvPr id="1049" name="Graphic 1048" descr="Man with flat top">
                <a:extLst>
                  <a:ext uri="{FF2B5EF4-FFF2-40B4-BE49-F238E27FC236}">
                    <a16:creationId xmlns:a16="http://schemas.microsoft.com/office/drawing/2014/main" id="{F2463ED9-3EBE-5E7A-5686-C91E0D1F12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5748337" y="2977858"/>
                <a:ext cx="561975" cy="771525"/>
              </a:xfrm>
              <a:prstGeom prst="rect">
                <a:avLst/>
              </a:prstGeom>
            </p:spPr>
          </p:pic>
          <p:pic>
            <p:nvPicPr>
              <p:cNvPr id="1050" name="Graphic 1049" descr="A face with closed eyes">
                <a:extLst>
                  <a:ext uri="{FF2B5EF4-FFF2-40B4-BE49-F238E27FC236}">
                    <a16:creationId xmlns:a16="http://schemas.microsoft.com/office/drawing/2014/main" id="{00C8BA2D-1972-246E-2BAE-B4716C607F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5943600" y="3317964"/>
                <a:ext cx="304800" cy="304800"/>
              </a:xfrm>
              <a:prstGeom prst="rect">
                <a:avLst/>
              </a:prstGeom>
            </p:spPr>
          </p:pic>
        </p:grpSp>
      </p:grpSp>
      <p:pic>
        <p:nvPicPr>
          <p:cNvPr id="1052" name="Picture 1051" descr="A map of different cities&#10;&#10;Description automatically generated">
            <a:extLst>
              <a:ext uri="{FF2B5EF4-FFF2-40B4-BE49-F238E27FC236}">
                <a16:creationId xmlns:a16="http://schemas.microsoft.com/office/drawing/2014/main" id="{A50CA896-4086-5342-A3B3-BE383B36FC0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57750" y="3467743"/>
            <a:ext cx="3263009" cy="3263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747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7" name="Rectangle 2056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 descr="Assortative network.">
            <a:extLst>
              <a:ext uri="{FF2B5EF4-FFF2-40B4-BE49-F238E27FC236}">
                <a16:creationId xmlns:a16="http://schemas.microsoft.com/office/drawing/2014/main" id="{C037718D-B121-4958-D62F-860027C4DA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06" r="1" b="23349"/>
          <a:stretch/>
        </p:blipFill>
        <p:spPr bwMode="auto">
          <a:xfrm>
            <a:off x="1" y="10"/>
            <a:ext cx="8436989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59" name="Rectangle 2058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23A465-0B9C-7261-6BEC-E80B853C28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1610" y="365125"/>
            <a:ext cx="3822189" cy="1899912"/>
          </a:xfrm>
        </p:spPr>
        <p:txBody>
          <a:bodyPr>
            <a:normAutofit/>
          </a:bodyPr>
          <a:lstStyle/>
          <a:p>
            <a:r>
              <a:rPr lang="en-US" sz="2500" dirty="0"/>
              <a:t>Relations and nodal attributes: Introduction to network dynamics</a:t>
            </a:r>
            <a:br>
              <a:rPr lang="en-US" sz="2500" dirty="0"/>
            </a:br>
            <a:r>
              <a:rPr lang="en-US" sz="2500" dirty="0">
                <a:solidFill>
                  <a:srgbClr val="00B050"/>
                </a:solidFill>
              </a:rPr>
              <a:t>(stolen from David Garcia)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1BC884-3B76-F055-8F47-D9FA9A22F4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1610" y="2434201"/>
            <a:ext cx="3822189" cy="3742762"/>
          </a:xfrm>
        </p:spPr>
        <p:txBody>
          <a:bodyPr>
            <a:normAutofit/>
          </a:bodyPr>
          <a:lstStyle/>
          <a:p>
            <a:r>
              <a:rPr lang="en-GB" sz="2000"/>
              <a:t>Assortativity</a:t>
            </a:r>
            <a:endParaRPr lang="en-GB" sz="2000" dirty="0"/>
          </a:p>
          <a:p>
            <a:pPr lvl="1"/>
            <a:r>
              <a:rPr lang="en-GB" sz="2000" dirty="0"/>
              <a:t>Similar nodes more likely to be connected than dissimilar nodes</a:t>
            </a:r>
          </a:p>
          <a:p>
            <a:pPr lvl="1"/>
            <a:r>
              <a:rPr lang="en-GB" sz="2000"/>
              <a:t>Assortativity</a:t>
            </a:r>
            <a:r>
              <a:rPr lang="en-GB" sz="2000" dirty="0"/>
              <a:t> coefficient</a:t>
            </a:r>
          </a:p>
          <a:p>
            <a:r>
              <a:rPr lang="en-GB" sz="2000" dirty="0"/>
              <a:t>But what generates </a:t>
            </a:r>
            <a:r>
              <a:rPr lang="en-GB" sz="2000"/>
              <a:t>assortativity</a:t>
            </a:r>
            <a:r>
              <a:rPr lang="en-GB" sz="2000" dirty="0"/>
              <a:t>?</a:t>
            </a:r>
          </a:p>
          <a:p>
            <a:pPr lvl="1"/>
            <a:r>
              <a:rPr lang="en-GB" sz="2000" dirty="0"/>
              <a:t>Homophily</a:t>
            </a:r>
          </a:p>
          <a:p>
            <a:pPr lvl="1"/>
            <a:r>
              <a:rPr lang="en-GB" sz="2000" dirty="0"/>
              <a:t>Contagion</a:t>
            </a:r>
          </a:p>
          <a:p>
            <a:pPr lvl="1"/>
            <a:r>
              <a:rPr lang="en-GB" sz="2000" dirty="0"/>
              <a:t>Confounding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A78EBD-30EF-0449-66B1-9BBB2225C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4C0CD32-A6C8-4BA5-B3DF-D8325E32CAA4}" type="slidenum">
              <a:rPr lang="en-US" smtClean="0"/>
              <a:pPr>
                <a:spcAft>
                  <a:spcPts val="600"/>
                </a:spcAft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5963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7B831B6F-405A-4B47-B9BB-5CA88F2858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Graphic 31" descr="Connections">
            <a:extLst>
              <a:ext uri="{FF2B5EF4-FFF2-40B4-BE49-F238E27FC236}">
                <a16:creationId xmlns:a16="http://schemas.microsoft.com/office/drawing/2014/main" id="{85609ADD-3AFC-44F6-1344-3FF2BC84E3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4988" y="1744515"/>
            <a:ext cx="3368969" cy="3368969"/>
          </a:xfrm>
          <a:prstGeom prst="rect">
            <a:avLst/>
          </a:prstGeom>
        </p:spPr>
      </p:pic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15109354-9C5D-4F8C-B0E6-D1043C7BF2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9992" y="0"/>
            <a:ext cx="7562008" cy="6858000"/>
          </a:xfrm>
          <a:custGeom>
            <a:avLst/>
            <a:gdLst>
              <a:gd name="connsiteX0" fmla="*/ 7529613 w 7529613"/>
              <a:gd name="connsiteY0" fmla="*/ 0 h 6858000"/>
              <a:gd name="connsiteX1" fmla="*/ 1222331 w 7529613"/>
              <a:gd name="connsiteY1" fmla="*/ 0 h 6858000"/>
              <a:gd name="connsiteX2" fmla="*/ 1126483 w 7529613"/>
              <a:gd name="connsiteY2" fmla="*/ 148742 h 6858000"/>
              <a:gd name="connsiteX3" fmla="*/ 767554 w 7529613"/>
              <a:gd name="connsiteY3" fmla="*/ 819975 h 6858000"/>
              <a:gd name="connsiteX4" fmla="*/ 742103 w 7529613"/>
              <a:gd name="connsiteY4" fmla="*/ 854514 h 6858000"/>
              <a:gd name="connsiteX5" fmla="*/ 785881 w 7529613"/>
              <a:gd name="connsiteY5" fmla="*/ 750263 h 6858000"/>
              <a:gd name="connsiteX6" fmla="*/ 978978 w 7529613"/>
              <a:gd name="connsiteY6" fmla="*/ 331786 h 6858000"/>
              <a:gd name="connsiteX7" fmla="*/ 1155717 w 7529613"/>
              <a:gd name="connsiteY7" fmla="*/ 0 h 6858000"/>
              <a:gd name="connsiteX8" fmla="*/ 1098249 w 7529613"/>
              <a:gd name="connsiteY8" fmla="*/ 0 h 6858000"/>
              <a:gd name="connsiteX9" fmla="*/ 991458 w 7529613"/>
              <a:gd name="connsiteY9" fmla="*/ 196614 h 6858000"/>
              <a:gd name="connsiteX10" fmla="*/ 493941 w 7529613"/>
              <a:gd name="connsiteY10" fmla="*/ 1371196 h 6858000"/>
              <a:gd name="connsiteX11" fmla="*/ 46485 w 7529613"/>
              <a:gd name="connsiteY11" fmla="*/ 3331516 h 6858000"/>
              <a:gd name="connsiteX12" fmla="*/ 12252 w 7529613"/>
              <a:gd name="connsiteY12" fmla="*/ 4357388 h 6858000"/>
              <a:gd name="connsiteX13" fmla="*/ 170821 w 7529613"/>
              <a:gd name="connsiteY13" fmla="*/ 5552906 h 6858000"/>
              <a:gd name="connsiteX14" fmla="*/ 537265 w 7529613"/>
              <a:gd name="connsiteY14" fmla="*/ 6828295 h 6858000"/>
              <a:gd name="connsiteX15" fmla="*/ 549692 w 7529613"/>
              <a:gd name="connsiteY15" fmla="*/ 6858000 h 6858000"/>
              <a:gd name="connsiteX16" fmla="*/ 602234 w 7529613"/>
              <a:gd name="connsiteY16" fmla="*/ 6858000 h 6858000"/>
              <a:gd name="connsiteX17" fmla="*/ 595414 w 7529613"/>
              <a:gd name="connsiteY17" fmla="*/ 6841549 h 6858000"/>
              <a:gd name="connsiteX18" fmla="*/ 364260 w 7529613"/>
              <a:gd name="connsiteY18" fmla="*/ 6142729 h 6858000"/>
              <a:gd name="connsiteX19" fmla="*/ 213071 w 7529613"/>
              <a:gd name="connsiteY19" fmla="*/ 5513923 h 6858000"/>
              <a:gd name="connsiteX20" fmla="*/ 211290 w 7529613"/>
              <a:gd name="connsiteY20" fmla="*/ 5480401 h 6858000"/>
              <a:gd name="connsiteX21" fmla="*/ 311446 w 7529613"/>
              <a:gd name="connsiteY21" fmla="*/ 5830359 h 6858000"/>
              <a:gd name="connsiteX22" fmla="*/ 622963 w 7529613"/>
              <a:gd name="connsiteY22" fmla="*/ 6670527 h 6858000"/>
              <a:gd name="connsiteX23" fmla="*/ 710464 w 7529613"/>
              <a:gd name="connsiteY23" fmla="*/ 6858000 h 6858000"/>
              <a:gd name="connsiteX24" fmla="*/ 7529613 w 7529613"/>
              <a:gd name="connsiteY2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7529613" h="6858000">
                <a:moveTo>
                  <a:pt x="7529613" y="0"/>
                </a:moveTo>
                <a:lnTo>
                  <a:pt x="1222331" y="0"/>
                </a:lnTo>
                <a:lnTo>
                  <a:pt x="1126483" y="148742"/>
                </a:lnTo>
                <a:cubicBezTo>
                  <a:pt x="995323" y="365513"/>
                  <a:pt x="876174" y="589569"/>
                  <a:pt x="767554" y="819975"/>
                </a:cubicBezTo>
                <a:cubicBezTo>
                  <a:pt x="762210" y="833492"/>
                  <a:pt x="753441" y="845393"/>
                  <a:pt x="742103" y="854514"/>
                </a:cubicBezTo>
                <a:cubicBezTo>
                  <a:pt x="756737" y="819849"/>
                  <a:pt x="770991" y="784928"/>
                  <a:pt x="785881" y="750263"/>
                </a:cubicBezTo>
                <a:cubicBezTo>
                  <a:pt x="846713" y="608712"/>
                  <a:pt x="910948" y="469145"/>
                  <a:pt x="978978" y="331786"/>
                </a:cubicBezTo>
                <a:lnTo>
                  <a:pt x="1155717" y="0"/>
                </a:lnTo>
                <a:lnTo>
                  <a:pt x="1098249" y="0"/>
                </a:lnTo>
                <a:lnTo>
                  <a:pt x="991458" y="196614"/>
                </a:lnTo>
                <a:cubicBezTo>
                  <a:pt x="797017" y="573253"/>
                  <a:pt x="633548" y="966066"/>
                  <a:pt x="493941" y="1371196"/>
                </a:cubicBezTo>
                <a:cubicBezTo>
                  <a:pt x="276630" y="2007265"/>
                  <a:pt x="126659" y="2664286"/>
                  <a:pt x="46485" y="3331516"/>
                </a:cubicBezTo>
                <a:cubicBezTo>
                  <a:pt x="4488" y="3672965"/>
                  <a:pt x="-14219" y="4013908"/>
                  <a:pt x="12252" y="4357388"/>
                </a:cubicBezTo>
                <a:cubicBezTo>
                  <a:pt x="43558" y="4758899"/>
                  <a:pt x="90773" y="5157998"/>
                  <a:pt x="170821" y="5552906"/>
                </a:cubicBezTo>
                <a:cubicBezTo>
                  <a:pt x="259109" y="5988893"/>
                  <a:pt x="378967" y="6414594"/>
                  <a:pt x="537265" y="6828295"/>
                </a:cubicBezTo>
                <a:lnTo>
                  <a:pt x="549692" y="6858000"/>
                </a:lnTo>
                <a:lnTo>
                  <a:pt x="602234" y="6858000"/>
                </a:lnTo>
                <a:lnTo>
                  <a:pt x="595414" y="6841549"/>
                </a:lnTo>
                <a:cubicBezTo>
                  <a:pt x="507884" y="6614016"/>
                  <a:pt x="431296" y="6380817"/>
                  <a:pt x="364260" y="6142729"/>
                </a:cubicBezTo>
                <a:cubicBezTo>
                  <a:pt x="305974" y="5935370"/>
                  <a:pt x="262958" y="5723695"/>
                  <a:pt x="213071" y="5513923"/>
                </a:cubicBezTo>
                <a:cubicBezTo>
                  <a:pt x="211892" y="5502788"/>
                  <a:pt x="211299" y="5491601"/>
                  <a:pt x="211290" y="5480401"/>
                </a:cubicBezTo>
                <a:cubicBezTo>
                  <a:pt x="247814" y="5607635"/>
                  <a:pt x="276958" y="5719759"/>
                  <a:pt x="311446" y="5830359"/>
                </a:cubicBezTo>
                <a:cubicBezTo>
                  <a:pt x="401357" y="6118381"/>
                  <a:pt x="505060" y="6398531"/>
                  <a:pt x="622963" y="6670527"/>
                </a:cubicBezTo>
                <a:lnTo>
                  <a:pt x="710464" y="6858000"/>
                </a:lnTo>
                <a:lnTo>
                  <a:pt x="7529613" y="6858000"/>
                </a:lnTo>
                <a:close/>
              </a:path>
            </a:pathLst>
          </a:custGeom>
          <a:solidFill>
            <a:schemeClr val="accent2"/>
          </a:solidFill>
          <a:ln w="685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62C6485-4082-40F0-82E6-955E058A7F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354" y="457201"/>
            <a:ext cx="5337270" cy="1835911"/>
          </a:xfrm>
        </p:spPr>
        <p:txBody>
          <a:bodyPr anchor="b">
            <a:normAutofit/>
          </a:bodyPr>
          <a:lstStyle/>
          <a:p>
            <a:r>
              <a:rPr lang="en-US" sz="5400">
                <a:solidFill>
                  <a:srgbClr val="FFFFFF"/>
                </a:solidFill>
              </a:rPr>
              <a:t>Day 2:</a:t>
            </a:r>
            <a:br>
              <a:rPr lang="en-US" sz="5400">
                <a:solidFill>
                  <a:srgbClr val="FFFFFF"/>
                </a:solidFill>
              </a:rPr>
            </a:br>
            <a:r>
              <a:rPr lang="en-US" sz="5400">
                <a:solidFill>
                  <a:srgbClr val="FFFFFF"/>
                </a:solidFill>
              </a:rPr>
              <a:t>Monday 8</a:t>
            </a:r>
            <a:r>
              <a:rPr lang="en-US" sz="5400" baseline="30000">
                <a:solidFill>
                  <a:srgbClr val="FFFFFF"/>
                </a:solidFill>
              </a:rPr>
              <a:t>th</a:t>
            </a:r>
            <a:r>
              <a:rPr lang="en-US" sz="5400">
                <a:solidFill>
                  <a:srgbClr val="FFFFFF"/>
                </a:solidFill>
              </a:rPr>
              <a:t> Dec</a:t>
            </a:r>
          </a:p>
        </p:txBody>
      </p:sp>
      <p:sp>
        <p:nvSpPr>
          <p:cNvPr id="41" name="sketch line">
            <a:extLst>
              <a:ext uri="{FF2B5EF4-FFF2-40B4-BE49-F238E27FC236}">
                <a16:creationId xmlns:a16="http://schemas.microsoft.com/office/drawing/2014/main" id="{49B530FE-A87D-41A0-A920-ADC6539EA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59353" y="2560829"/>
            <a:ext cx="5029200" cy="18288"/>
          </a:xfrm>
          <a:custGeom>
            <a:avLst/>
            <a:gdLst>
              <a:gd name="connsiteX0" fmla="*/ 0 w 5029200"/>
              <a:gd name="connsiteY0" fmla="*/ 0 h 18288"/>
              <a:gd name="connsiteX1" fmla="*/ 528066 w 5029200"/>
              <a:gd name="connsiteY1" fmla="*/ 0 h 18288"/>
              <a:gd name="connsiteX2" fmla="*/ 1207008 w 5029200"/>
              <a:gd name="connsiteY2" fmla="*/ 0 h 18288"/>
              <a:gd name="connsiteX3" fmla="*/ 1785366 w 5029200"/>
              <a:gd name="connsiteY3" fmla="*/ 0 h 18288"/>
              <a:gd name="connsiteX4" fmla="*/ 2313432 w 5029200"/>
              <a:gd name="connsiteY4" fmla="*/ 0 h 18288"/>
              <a:gd name="connsiteX5" fmla="*/ 2992374 w 5029200"/>
              <a:gd name="connsiteY5" fmla="*/ 0 h 18288"/>
              <a:gd name="connsiteX6" fmla="*/ 3621024 w 5029200"/>
              <a:gd name="connsiteY6" fmla="*/ 0 h 18288"/>
              <a:gd name="connsiteX7" fmla="*/ 4249674 w 5029200"/>
              <a:gd name="connsiteY7" fmla="*/ 0 h 18288"/>
              <a:gd name="connsiteX8" fmla="*/ 5029200 w 5029200"/>
              <a:gd name="connsiteY8" fmla="*/ 0 h 18288"/>
              <a:gd name="connsiteX9" fmla="*/ 5029200 w 5029200"/>
              <a:gd name="connsiteY9" fmla="*/ 18288 h 18288"/>
              <a:gd name="connsiteX10" fmla="*/ 4501134 w 5029200"/>
              <a:gd name="connsiteY10" fmla="*/ 18288 h 18288"/>
              <a:gd name="connsiteX11" fmla="*/ 4023360 w 5029200"/>
              <a:gd name="connsiteY11" fmla="*/ 18288 h 18288"/>
              <a:gd name="connsiteX12" fmla="*/ 3344418 w 5029200"/>
              <a:gd name="connsiteY12" fmla="*/ 18288 h 18288"/>
              <a:gd name="connsiteX13" fmla="*/ 2816352 w 5029200"/>
              <a:gd name="connsiteY13" fmla="*/ 18288 h 18288"/>
              <a:gd name="connsiteX14" fmla="*/ 2137410 w 5029200"/>
              <a:gd name="connsiteY14" fmla="*/ 18288 h 18288"/>
              <a:gd name="connsiteX15" fmla="*/ 1408176 w 5029200"/>
              <a:gd name="connsiteY15" fmla="*/ 18288 h 18288"/>
              <a:gd name="connsiteX16" fmla="*/ 829818 w 5029200"/>
              <a:gd name="connsiteY16" fmla="*/ 18288 h 18288"/>
              <a:gd name="connsiteX17" fmla="*/ 0 w 5029200"/>
              <a:gd name="connsiteY17" fmla="*/ 18288 h 18288"/>
              <a:gd name="connsiteX18" fmla="*/ 0 w 5029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029200" h="18288" fill="none" extrusionOk="0">
                <a:moveTo>
                  <a:pt x="0" y="0"/>
                </a:moveTo>
                <a:cubicBezTo>
                  <a:pt x="142937" y="1696"/>
                  <a:pt x="371859" y="12840"/>
                  <a:pt x="528066" y="0"/>
                </a:cubicBezTo>
                <a:cubicBezTo>
                  <a:pt x="684273" y="-12840"/>
                  <a:pt x="928949" y="-5725"/>
                  <a:pt x="1207008" y="0"/>
                </a:cubicBezTo>
                <a:cubicBezTo>
                  <a:pt x="1485067" y="5725"/>
                  <a:pt x="1562886" y="-21331"/>
                  <a:pt x="1785366" y="0"/>
                </a:cubicBezTo>
                <a:cubicBezTo>
                  <a:pt x="2007846" y="21331"/>
                  <a:pt x="2056226" y="25221"/>
                  <a:pt x="2313432" y="0"/>
                </a:cubicBezTo>
                <a:cubicBezTo>
                  <a:pt x="2570638" y="-25221"/>
                  <a:pt x="2732455" y="16294"/>
                  <a:pt x="2992374" y="0"/>
                </a:cubicBezTo>
                <a:cubicBezTo>
                  <a:pt x="3252293" y="-16294"/>
                  <a:pt x="3319267" y="-29774"/>
                  <a:pt x="3621024" y="0"/>
                </a:cubicBezTo>
                <a:cubicBezTo>
                  <a:pt x="3922781" y="29774"/>
                  <a:pt x="3998107" y="-1004"/>
                  <a:pt x="4249674" y="0"/>
                </a:cubicBezTo>
                <a:cubicBezTo>
                  <a:pt x="4501241" y="1004"/>
                  <a:pt x="4792523" y="-4510"/>
                  <a:pt x="5029200" y="0"/>
                </a:cubicBezTo>
                <a:cubicBezTo>
                  <a:pt x="5029730" y="6954"/>
                  <a:pt x="5029934" y="12839"/>
                  <a:pt x="5029200" y="18288"/>
                </a:cubicBezTo>
                <a:cubicBezTo>
                  <a:pt x="4805432" y="23154"/>
                  <a:pt x="4715801" y="17034"/>
                  <a:pt x="4501134" y="18288"/>
                </a:cubicBezTo>
                <a:cubicBezTo>
                  <a:pt x="4286467" y="19542"/>
                  <a:pt x="4193719" y="41701"/>
                  <a:pt x="4023360" y="18288"/>
                </a:cubicBezTo>
                <a:cubicBezTo>
                  <a:pt x="3853001" y="-5125"/>
                  <a:pt x="3676466" y="16909"/>
                  <a:pt x="3344418" y="18288"/>
                </a:cubicBezTo>
                <a:cubicBezTo>
                  <a:pt x="3012370" y="19667"/>
                  <a:pt x="2945824" y="14410"/>
                  <a:pt x="2816352" y="18288"/>
                </a:cubicBezTo>
                <a:cubicBezTo>
                  <a:pt x="2686880" y="22166"/>
                  <a:pt x="2438351" y="13507"/>
                  <a:pt x="2137410" y="18288"/>
                </a:cubicBezTo>
                <a:cubicBezTo>
                  <a:pt x="1836469" y="23069"/>
                  <a:pt x="1581391" y="46111"/>
                  <a:pt x="1408176" y="18288"/>
                </a:cubicBezTo>
                <a:cubicBezTo>
                  <a:pt x="1234961" y="-9535"/>
                  <a:pt x="1040489" y="-7495"/>
                  <a:pt x="829818" y="18288"/>
                </a:cubicBezTo>
                <a:cubicBezTo>
                  <a:pt x="619147" y="44071"/>
                  <a:pt x="238626" y="37568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029200" h="18288" stroke="0" extrusionOk="0">
                <a:moveTo>
                  <a:pt x="0" y="0"/>
                </a:moveTo>
                <a:cubicBezTo>
                  <a:pt x="165412" y="-21137"/>
                  <a:pt x="322344" y="-21985"/>
                  <a:pt x="578358" y="0"/>
                </a:cubicBezTo>
                <a:cubicBezTo>
                  <a:pt x="834372" y="21985"/>
                  <a:pt x="907099" y="-19195"/>
                  <a:pt x="1056132" y="0"/>
                </a:cubicBezTo>
                <a:cubicBezTo>
                  <a:pt x="1205165" y="19195"/>
                  <a:pt x="1612834" y="-24928"/>
                  <a:pt x="1785366" y="0"/>
                </a:cubicBezTo>
                <a:cubicBezTo>
                  <a:pt x="1957898" y="24928"/>
                  <a:pt x="2149044" y="19108"/>
                  <a:pt x="2363724" y="0"/>
                </a:cubicBezTo>
                <a:cubicBezTo>
                  <a:pt x="2578404" y="-19108"/>
                  <a:pt x="2759981" y="-21788"/>
                  <a:pt x="2942082" y="0"/>
                </a:cubicBezTo>
                <a:cubicBezTo>
                  <a:pt x="3124183" y="21788"/>
                  <a:pt x="3482217" y="8836"/>
                  <a:pt x="3671316" y="0"/>
                </a:cubicBezTo>
                <a:cubicBezTo>
                  <a:pt x="3860415" y="-8836"/>
                  <a:pt x="4058665" y="-25048"/>
                  <a:pt x="4199382" y="0"/>
                </a:cubicBezTo>
                <a:cubicBezTo>
                  <a:pt x="4340099" y="25048"/>
                  <a:pt x="4735096" y="-22088"/>
                  <a:pt x="5029200" y="0"/>
                </a:cubicBezTo>
                <a:cubicBezTo>
                  <a:pt x="5028517" y="5414"/>
                  <a:pt x="5028480" y="12510"/>
                  <a:pt x="5029200" y="18288"/>
                </a:cubicBezTo>
                <a:cubicBezTo>
                  <a:pt x="4891577" y="31493"/>
                  <a:pt x="4684146" y="-2509"/>
                  <a:pt x="4501134" y="18288"/>
                </a:cubicBezTo>
                <a:cubicBezTo>
                  <a:pt x="4318122" y="39085"/>
                  <a:pt x="4030703" y="3672"/>
                  <a:pt x="3872484" y="18288"/>
                </a:cubicBezTo>
                <a:cubicBezTo>
                  <a:pt x="3714265" y="32905"/>
                  <a:pt x="3546134" y="7501"/>
                  <a:pt x="3294126" y="18288"/>
                </a:cubicBezTo>
                <a:cubicBezTo>
                  <a:pt x="3042118" y="29075"/>
                  <a:pt x="2912116" y="11153"/>
                  <a:pt x="2564892" y="18288"/>
                </a:cubicBezTo>
                <a:cubicBezTo>
                  <a:pt x="2217668" y="25423"/>
                  <a:pt x="2095118" y="11659"/>
                  <a:pt x="1835658" y="18288"/>
                </a:cubicBezTo>
                <a:cubicBezTo>
                  <a:pt x="1576198" y="24917"/>
                  <a:pt x="1500897" y="19889"/>
                  <a:pt x="1307592" y="18288"/>
                </a:cubicBezTo>
                <a:cubicBezTo>
                  <a:pt x="1114287" y="16687"/>
                  <a:pt x="961527" y="47453"/>
                  <a:pt x="678942" y="18288"/>
                </a:cubicBezTo>
                <a:cubicBezTo>
                  <a:pt x="396357" y="-10877"/>
                  <a:pt x="271066" y="23005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38100" cap="rnd">
            <a:solidFill>
              <a:srgbClr val="FFFFFF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Content Placeholder 8">
            <a:extLst>
              <a:ext uri="{FF2B5EF4-FFF2-40B4-BE49-F238E27FC236}">
                <a16:creationId xmlns:a16="http://schemas.microsoft.com/office/drawing/2014/main" id="{BCFE1341-5C5F-4D7A-AF00-3885A6216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59354" y="2798064"/>
            <a:ext cx="5461095" cy="3417611"/>
          </a:xfrm>
        </p:spPr>
        <p:txBody>
          <a:bodyPr anchor="t">
            <a:normAutofit/>
          </a:bodyPr>
          <a:lstStyle/>
          <a:p>
            <a:r>
              <a:rPr lang="en-US" sz="2200">
                <a:solidFill>
                  <a:srgbClr val="FFFFFF"/>
                </a:solidFill>
              </a:rPr>
              <a:t>Comparing networks (QAP)</a:t>
            </a:r>
          </a:p>
          <a:p>
            <a:r>
              <a:rPr lang="en-US" sz="2200">
                <a:solidFill>
                  <a:srgbClr val="FFFFFF"/>
                </a:solidFill>
              </a:rPr>
              <a:t>Network null models: rewiring, configuration models, backboning</a:t>
            </a:r>
          </a:p>
          <a:p>
            <a:r>
              <a:rPr lang="en-US" sz="2200">
                <a:solidFill>
                  <a:srgbClr val="FFFFFF"/>
                </a:solidFill>
              </a:rPr>
              <a:t>Simulations</a:t>
            </a:r>
          </a:p>
          <a:p>
            <a:r>
              <a:rPr lang="en-US" sz="2200">
                <a:solidFill>
                  <a:srgbClr val="FFFFFF"/>
                </a:solidFill>
              </a:rPr>
              <a:t>Relations and nodal attributes: introduction to network dynamics</a:t>
            </a:r>
          </a:p>
          <a:p>
            <a:r>
              <a:rPr lang="en-US" sz="2200">
                <a:solidFill>
                  <a:srgbClr val="FFFFFF"/>
                </a:solidFill>
              </a:rPr>
              <a:t>Research design considerations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2298BF2C-AFD8-4232-9364-E649CD10DF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58400" y="6356350"/>
            <a:ext cx="12954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B6A0707-BFCA-4BDD-8B25-E2A14A0F80A6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2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07916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529129-6CD2-937D-928A-82537D0C85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9971" y="1128094"/>
            <a:ext cx="5337609" cy="1415270"/>
          </a:xfrm>
        </p:spPr>
        <p:txBody>
          <a:bodyPr anchor="t">
            <a:normAutofit/>
          </a:bodyPr>
          <a:lstStyle/>
          <a:p>
            <a:r>
              <a:rPr lang="en-GB" sz="3200" dirty="0"/>
              <a:t>Homophily</a:t>
            </a:r>
            <a:endParaRPr lang="en-SE" sz="3200" dirty="0"/>
          </a:p>
        </p:txBody>
      </p:sp>
      <p:pic>
        <p:nvPicPr>
          <p:cNvPr id="6" name="Picture 5" descr="Bunny and chick in field">
            <a:extLst>
              <a:ext uri="{FF2B5EF4-FFF2-40B4-BE49-F238E27FC236}">
                <a16:creationId xmlns:a16="http://schemas.microsoft.com/office/drawing/2014/main" id="{3C14BB00-3F2B-7D45-EB6D-6F9C89790F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58" r="22858"/>
          <a:stretch/>
        </p:blipFill>
        <p:spPr>
          <a:xfrm>
            <a:off x="-9886" y="10"/>
            <a:ext cx="5951915" cy="6857990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49EDD1B-F94D-B4E6-ACAA-566B9A26FD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99390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B13E9E-B9CD-ED14-D9BF-7EAF04B82F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9972" y="2543364"/>
            <a:ext cx="4779390" cy="3599019"/>
          </a:xfrm>
        </p:spPr>
        <p:txBody>
          <a:bodyPr>
            <a:normAutofit/>
          </a:bodyPr>
          <a:lstStyle/>
          <a:p>
            <a:r>
              <a:rPr lang="en-GB" sz="2000" dirty="0"/>
              <a:t>Tie formation</a:t>
            </a:r>
          </a:p>
          <a:p>
            <a:pPr lvl="1"/>
            <a:r>
              <a:rPr lang="en-GB" sz="2000" dirty="0"/>
              <a:t>Individuals more likely to form social ties to individuals that are similar</a:t>
            </a:r>
          </a:p>
          <a:p>
            <a:pPr lvl="1"/>
            <a:r>
              <a:rPr lang="en-GB" sz="2000" dirty="0"/>
              <a:t>“Similarity breeds connection”</a:t>
            </a:r>
          </a:p>
          <a:p>
            <a:r>
              <a:rPr lang="en-GB" sz="2000" dirty="0"/>
              <a:t>Attributes (e.g. gender, opinions etc) begets ties</a:t>
            </a:r>
          </a:p>
          <a:p>
            <a:r>
              <a:rPr lang="en-GB" sz="2000" dirty="0"/>
              <a:t>Selection</a:t>
            </a:r>
          </a:p>
          <a:p>
            <a:r>
              <a:rPr lang="en-GB" sz="2000" dirty="0"/>
              <a:t>Birds of a feather flock together </a:t>
            </a:r>
            <a:r>
              <a:rPr lang="en-GB" sz="2000" dirty="0">
                <a:solidFill>
                  <a:schemeClr val="bg1">
                    <a:lumMod val="65000"/>
                  </a:schemeClr>
                </a:solidFill>
              </a:rPr>
              <a:t>(McPherson et al 2001)</a:t>
            </a:r>
            <a:endParaRPr lang="en-SE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46119F-5925-54DE-5627-848FD6A0E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4C0CD32-A6C8-4BA5-B3DF-D8325E32CAA4}" type="slidenum">
              <a:rPr lang="en-US" smtClean="0"/>
              <a:pPr>
                <a:spcAft>
                  <a:spcPts val="600"/>
                </a:spcAft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7529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529129-6CD2-937D-928A-82537D0C85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9971" y="1128094"/>
            <a:ext cx="5337609" cy="1415270"/>
          </a:xfrm>
        </p:spPr>
        <p:txBody>
          <a:bodyPr anchor="t">
            <a:normAutofit/>
          </a:bodyPr>
          <a:lstStyle/>
          <a:p>
            <a:r>
              <a:rPr lang="en-GB" sz="3200" dirty="0"/>
              <a:t>Contagion</a:t>
            </a:r>
            <a:endParaRPr lang="en-SE" sz="3200" dirty="0"/>
          </a:p>
        </p:txBody>
      </p:sp>
      <p:pic>
        <p:nvPicPr>
          <p:cNvPr id="6" name="Picture 5" descr="Virus">
            <a:extLst>
              <a:ext uri="{FF2B5EF4-FFF2-40B4-BE49-F238E27FC236}">
                <a16:creationId xmlns:a16="http://schemas.microsoft.com/office/drawing/2014/main" id="{3C14BB00-3F2B-7D45-EB6D-6F9C89790F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08" r="12608"/>
          <a:stretch/>
        </p:blipFill>
        <p:spPr>
          <a:xfrm>
            <a:off x="-9886" y="10"/>
            <a:ext cx="5562274" cy="6857990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49EDD1B-F94D-B4E6-ACAA-566B9A26FD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99390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B13E9E-B9CD-ED14-D9BF-7EAF04B82F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9972" y="2543364"/>
            <a:ext cx="4779390" cy="3599019"/>
          </a:xfrm>
        </p:spPr>
        <p:txBody>
          <a:bodyPr>
            <a:normAutofit/>
          </a:bodyPr>
          <a:lstStyle/>
          <a:p>
            <a:r>
              <a:rPr lang="en-GB" sz="2000" dirty="0"/>
              <a:t>Change of attributes</a:t>
            </a:r>
          </a:p>
          <a:p>
            <a:pPr lvl="1"/>
            <a:r>
              <a:rPr lang="en-GB" sz="2000" dirty="0"/>
              <a:t>Individuals are influenced by their social surroundings</a:t>
            </a:r>
          </a:p>
          <a:p>
            <a:pPr lvl="1"/>
            <a:r>
              <a:rPr lang="en-GB" sz="2000" dirty="0"/>
              <a:t>Adopting </a:t>
            </a:r>
            <a:r>
              <a:rPr lang="en-GB" sz="2000" dirty="0" err="1"/>
              <a:t>behaviors</a:t>
            </a:r>
            <a:r>
              <a:rPr lang="en-GB" sz="2000" dirty="0"/>
              <a:t> of their social contacts</a:t>
            </a:r>
          </a:p>
          <a:p>
            <a:r>
              <a:rPr lang="en-GB" sz="2000" dirty="0"/>
              <a:t>Relations beget attributes</a:t>
            </a:r>
          </a:p>
          <a:p>
            <a:r>
              <a:rPr lang="en-GB" sz="2000" dirty="0"/>
              <a:t>Influence</a:t>
            </a:r>
          </a:p>
          <a:p>
            <a:r>
              <a:rPr lang="en-GB" sz="2000" dirty="0"/>
              <a:t>Contagion </a:t>
            </a:r>
            <a:r>
              <a:rPr lang="en-GB" sz="2000" dirty="0">
                <a:solidFill>
                  <a:schemeClr val="bg1">
                    <a:lumMod val="65000"/>
                  </a:schemeClr>
                </a:solidFill>
              </a:rPr>
              <a:t>(e.g. </a:t>
            </a:r>
            <a:r>
              <a:rPr lang="en-GB" sz="2000" dirty="0" err="1">
                <a:solidFill>
                  <a:schemeClr val="bg1">
                    <a:lumMod val="65000"/>
                  </a:schemeClr>
                </a:solidFill>
              </a:rPr>
              <a:t>Centola</a:t>
            </a:r>
            <a:r>
              <a:rPr lang="en-GB" sz="2000" dirty="0">
                <a:solidFill>
                  <a:schemeClr val="bg1">
                    <a:lumMod val="65000"/>
                  </a:schemeClr>
                </a:solidFill>
              </a:rPr>
              <a:t> 2007; 2018)</a:t>
            </a:r>
          </a:p>
          <a:p>
            <a:pPr lvl="1"/>
            <a:r>
              <a:rPr lang="en-GB" sz="1600" dirty="0"/>
              <a:t>Simple (epidemic-style)</a:t>
            </a:r>
          </a:p>
          <a:p>
            <a:pPr lvl="1"/>
            <a:r>
              <a:rPr lang="en-GB" sz="1600" dirty="0"/>
              <a:t>Complex (needs more than one alter influence)</a:t>
            </a:r>
            <a:endParaRPr lang="en-SE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46119F-5925-54DE-5627-848FD6A0E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4C0CD32-A6C8-4BA5-B3DF-D8325E32CAA4}" type="slidenum">
              <a:rPr lang="en-US" smtClean="0"/>
              <a:pPr>
                <a:spcAft>
                  <a:spcPts val="600"/>
                </a:spcAft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7176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24" name="Rectangle 3123">
            <a:extLst>
              <a:ext uri="{FF2B5EF4-FFF2-40B4-BE49-F238E27FC236}">
                <a16:creationId xmlns:a16="http://schemas.microsoft.com/office/drawing/2014/main" id="{2DDE3054-7688-403A-8800-8FA4F1B549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125" name="Rectangle 3124">
            <a:extLst>
              <a:ext uri="{FF2B5EF4-FFF2-40B4-BE49-F238E27FC236}">
                <a16:creationId xmlns:a16="http://schemas.microsoft.com/office/drawing/2014/main" id="{1C938212-FA12-4FF1-87C8-ACDE99D06F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421890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529129-6CD2-937D-928A-82537D0C85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40602"/>
            <a:ext cx="3300663" cy="1645920"/>
          </a:xfrm>
        </p:spPr>
        <p:txBody>
          <a:bodyPr>
            <a:normAutofit/>
          </a:bodyPr>
          <a:lstStyle/>
          <a:p>
            <a:r>
              <a:rPr lang="en-GB" sz="2800"/>
              <a:t>Confounding</a:t>
            </a:r>
            <a:endParaRPr lang="en-SE" sz="2800"/>
          </a:p>
        </p:txBody>
      </p:sp>
      <p:pic>
        <p:nvPicPr>
          <p:cNvPr id="6" name="Picture 5" descr="Virus">
            <a:extLst>
              <a:ext uri="{FF2B5EF4-FFF2-40B4-BE49-F238E27FC236}">
                <a16:creationId xmlns:a16="http://schemas.microsoft.com/office/drawing/2014/main" id="{3C14BB00-3F2B-7D45-EB6D-6F9C89790F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" r="1035" b="2"/>
          <a:stretch/>
        </p:blipFill>
        <p:spPr>
          <a:xfrm>
            <a:off x="554415" y="365760"/>
            <a:ext cx="3584448" cy="3639935"/>
          </a:xfrm>
          <a:prstGeom prst="rect">
            <a:avLst/>
          </a:prstGeom>
        </p:spPr>
      </p:pic>
      <p:pic>
        <p:nvPicPr>
          <p:cNvPr id="5" name="Picture 4" descr="Bunny and chick in field">
            <a:extLst>
              <a:ext uri="{FF2B5EF4-FFF2-40B4-BE49-F238E27FC236}">
                <a16:creationId xmlns:a16="http://schemas.microsoft.com/office/drawing/2014/main" id="{A2D853C9-E508-6CFB-37F0-7304A09B6CE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08" r="18883" b="-3"/>
          <a:stretch/>
        </p:blipFill>
        <p:spPr>
          <a:xfrm>
            <a:off x="8137415" y="365759"/>
            <a:ext cx="3584448" cy="3639312"/>
          </a:xfrm>
          <a:prstGeom prst="rect">
            <a:avLst/>
          </a:prstGeom>
        </p:spPr>
      </p:pic>
      <p:sp>
        <p:nvSpPr>
          <p:cNvPr id="3126" name="Rectangle 3125">
            <a:extLst>
              <a:ext uri="{FF2B5EF4-FFF2-40B4-BE49-F238E27FC236}">
                <a16:creationId xmlns:a16="http://schemas.microsoft.com/office/drawing/2014/main" id="{369F152D-E540-4B48-BA11-2ADF043C61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491151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27" name="Rectangle 3126">
            <a:extLst>
              <a:ext uri="{FF2B5EF4-FFF2-40B4-BE49-F238E27FC236}">
                <a16:creationId xmlns:a16="http://schemas.microsoft.com/office/drawing/2014/main" id="{0C059F7E-04C4-4C46-9B3E-E5CE267E3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99398" y="525441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B13E9E-B9CD-ED14-D9BF-7EAF04B82F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8824" y="4440602"/>
            <a:ext cx="6860184" cy="1645920"/>
          </a:xfrm>
        </p:spPr>
        <p:txBody>
          <a:bodyPr anchor="ctr">
            <a:normAutofit/>
          </a:bodyPr>
          <a:lstStyle/>
          <a:p>
            <a:r>
              <a:rPr lang="en-GB" sz="1800" dirty="0"/>
              <a:t>External effects can produce both tie formation and attributional change</a:t>
            </a:r>
          </a:p>
          <a:p>
            <a:r>
              <a:rPr lang="en-GB" sz="1800" dirty="0"/>
              <a:t>No causal relationship between relations and attributes</a:t>
            </a:r>
          </a:p>
          <a:p>
            <a:r>
              <a:rPr lang="en-GB" sz="1800" dirty="0"/>
              <a:t>A third cause!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46119F-5925-54DE-5627-848FD6A0E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828408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4C0CD32-A6C8-4BA5-B3DF-D8325E32CAA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22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DA4C288E-13D7-AE44-3B17-0B9A478A81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0080" y="516557"/>
            <a:ext cx="2511840" cy="3152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57547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8181FC64-B306-4821-98E2-780662EFC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6" name="Picture 5" descr="Eggs and chick">
            <a:extLst>
              <a:ext uri="{FF2B5EF4-FFF2-40B4-BE49-F238E27FC236}">
                <a16:creationId xmlns:a16="http://schemas.microsoft.com/office/drawing/2014/main" id="{6DC17645-4440-0AB3-58CF-D1F281CA05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84" r="-1" b="-1"/>
          <a:stretch/>
        </p:blipFill>
        <p:spPr>
          <a:xfrm>
            <a:off x="20" y="10"/>
            <a:ext cx="9947062" cy="6857990"/>
          </a:xfrm>
          <a:prstGeom prst="rect">
            <a:avLst/>
          </a:prstGeom>
        </p:spPr>
      </p:pic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5871FC61-DD4E-47D4-81FD-8A7E7D12B3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986049" y="0"/>
            <a:ext cx="5205951" cy="6858000"/>
          </a:xfrm>
          <a:custGeom>
            <a:avLst/>
            <a:gdLst>
              <a:gd name="connsiteX0" fmla="*/ 0 w 5205951"/>
              <a:gd name="connsiteY0" fmla="*/ 0 h 6858000"/>
              <a:gd name="connsiteX1" fmla="*/ 1709529 w 5205951"/>
              <a:gd name="connsiteY1" fmla="*/ 0 h 6858000"/>
              <a:gd name="connsiteX2" fmla="*/ 2489695 w 5205951"/>
              <a:gd name="connsiteY2" fmla="*/ 0 h 6858000"/>
              <a:gd name="connsiteX3" fmla="*/ 3582928 w 5205951"/>
              <a:gd name="connsiteY3" fmla="*/ 0 h 6858000"/>
              <a:gd name="connsiteX4" fmla="*/ 3605052 w 5205951"/>
              <a:gd name="connsiteY4" fmla="*/ 14997 h 6858000"/>
              <a:gd name="connsiteX5" fmla="*/ 5205951 w 5205951"/>
              <a:gd name="connsiteY5" fmla="*/ 3621656 h 6858000"/>
              <a:gd name="connsiteX6" fmla="*/ 3331601 w 5205951"/>
              <a:gd name="connsiteY6" fmla="*/ 6374814 h 6858000"/>
              <a:gd name="connsiteX7" fmla="*/ 2814953 w 5205951"/>
              <a:gd name="connsiteY7" fmla="*/ 6780599 h 6858000"/>
              <a:gd name="connsiteX8" fmla="*/ 2703197 w 5205951"/>
              <a:gd name="connsiteY8" fmla="*/ 6858000 h 6858000"/>
              <a:gd name="connsiteX9" fmla="*/ 2489695 w 5205951"/>
              <a:gd name="connsiteY9" fmla="*/ 6858000 h 6858000"/>
              <a:gd name="connsiteX10" fmla="*/ 1709529 w 5205951"/>
              <a:gd name="connsiteY10" fmla="*/ 6858000 h 6858000"/>
              <a:gd name="connsiteX11" fmla="*/ 0 w 5205951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205951" h="6858000">
                <a:moveTo>
                  <a:pt x="0" y="0"/>
                </a:moveTo>
                <a:lnTo>
                  <a:pt x="1709529" y="0"/>
                </a:lnTo>
                <a:lnTo>
                  <a:pt x="2489695" y="0"/>
                </a:lnTo>
                <a:lnTo>
                  <a:pt x="3582928" y="0"/>
                </a:lnTo>
                <a:lnTo>
                  <a:pt x="3605052" y="14997"/>
                </a:lnTo>
                <a:cubicBezTo>
                  <a:pt x="4632215" y="754641"/>
                  <a:pt x="5205951" y="2093192"/>
                  <a:pt x="5205951" y="3621656"/>
                </a:cubicBezTo>
                <a:cubicBezTo>
                  <a:pt x="5205951" y="4969131"/>
                  <a:pt x="4277226" y="5602839"/>
                  <a:pt x="3331601" y="6374814"/>
                </a:cubicBezTo>
                <a:cubicBezTo>
                  <a:pt x="3159398" y="6515397"/>
                  <a:pt x="2988771" y="6653108"/>
                  <a:pt x="2814953" y="6780599"/>
                </a:cubicBezTo>
                <a:lnTo>
                  <a:pt x="2703197" y="6858000"/>
                </a:lnTo>
                <a:lnTo>
                  <a:pt x="2489695" y="6858000"/>
                </a:lnTo>
                <a:lnTo>
                  <a:pt x="1709529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 useBgFill="1">
        <p:nvSpPr>
          <p:cNvPr id="23" name="Freeform: Shape 22">
            <a:extLst>
              <a:ext uri="{FF2B5EF4-FFF2-40B4-BE49-F238E27FC236}">
                <a16:creationId xmlns:a16="http://schemas.microsoft.com/office/drawing/2014/main" id="{F9EC3F91-A75C-4F74-867E-E4C28C1354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48226" y="0"/>
            <a:ext cx="5043774" cy="6858000"/>
          </a:xfrm>
          <a:custGeom>
            <a:avLst/>
            <a:gdLst>
              <a:gd name="connsiteX0" fmla="*/ 1648981 w 5043774"/>
              <a:gd name="connsiteY0" fmla="*/ 0 h 6858000"/>
              <a:gd name="connsiteX1" fmla="*/ 2759699 w 5043774"/>
              <a:gd name="connsiteY1" fmla="*/ 0 h 6858000"/>
              <a:gd name="connsiteX2" fmla="*/ 3379301 w 5043774"/>
              <a:gd name="connsiteY2" fmla="*/ 0 h 6858000"/>
              <a:gd name="connsiteX3" fmla="*/ 3552342 w 5043774"/>
              <a:gd name="connsiteY3" fmla="*/ 0 h 6858000"/>
              <a:gd name="connsiteX4" fmla="*/ 4617166 w 5043774"/>
              <a:gd name="connsiteY4" fmla="*/ 0 h 6858000"/>
              <a:gd name="connsiteX5" fmla="*/ 4786130 w 5043774"/>
              <a:gd name="connsiteY5" fmla="*/ 0 h 6858000"/>
              <a:gd name="connsiteX6" fmla="*/ 4980168 w 5043774"/>
              <a:gd name="connsiteY6" fmla="*/ 0 h 6858000"/>
              <a:gd name="connsiteX7" fmla="*/ 5043774 w 5043774"/>
              <a:gd name="connsiteY7" fmla="*/ 0 h 6858000"/>
              <a:gd name="connsiteX8" fmla="*/ 5043774 w 5043774"/>
              <a:gd name="connsiteY8" fmla="*/ 6858000 h 6858000"/>
              <a:gd name="connsiteX9" fmla="*/ 4980168 w 5043774"/>
              <a:gd name="connsiteY9" fmla="*/ 6858000 h 6858000"/>
              <a:gd name="connsiteX10" fmla="*/ 4786130 w 5043774"/>
              <a:gd name="connsiteY10" fmla="*/ 6858000 h 6858000"/>
              <a:gd name="connsiteX11" fmla="*/ 4617166 w 5043774"/>
              <a:gd name="connsiteY11" fmla="*/ 6858000 h 6858000"/>
              <a:gd name="connsiteX12" fmla="*/ 3552342 w 5043774"/>
              <a:gd name="connsiteY12" fmla="*/ 6858000 h 6858000"/>
              <a:gd name="connsiteX13" fmla="*/ 3379301 w 5043774"/>
              <a:gd name="connsiteY13" fmla="*/ 6858000 h 6858000"/>
              <a:gd name="connsiteX14" fmla="*/ 2759699 w 5043774"/>
              <a:gd name="connsiteY14" fmla="*/ 6858000 h 6858000"/>
              <a:gd name="connsiteX15" fmla="*/ 2542782 w 5043774"/>
              <a:gd name="connsiteY15" fmla="*/ 6858000 h 6858000"/>
              <a:gd name="connsiteX16" fmla="*/ 2429239 w 5043774"/>
              <a:gd name="connsiteY16" fmla="*/ 6780599 h 6858000"/>
              <a:gd name="connsiteX17" fmla="*/ 1904328 w 5043774"/>
              <a:gd name="connsiteY17" fmla="*/ 6374814 h 6858000"/>
              <a:gd name="connsiteX18" fmla="*/ 0 w 5043774"/>
              <a:gd name="connsiteY18" fmla="*/ 3621656 h 6858000"/>
              <a:gd name="connsiteX19" fmla="*/ 1626503 w 5043774"/>
              <a:gd name="connsiteY19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5043774" h="6858000">
                <a:moveTo>
                  <a:pt x="1648981" y="0"/>
                </a:moveTo>
                <a:lnTo>
                  <a:pt x="2759699" y="0"/>
                </a:lnTo>
                <a:lnTo>
                  <a:pt x="3379301" y="0"/>
                </a:lnTo>
                <a:lnTo>
                  <a:pt x="3552342" y="0"/>
                </a:lnTo>
                <a:lnTo>
                  <a:pt x="4617166" y="0"/>
                </a:lnTo>
                <a:lnTo>
                  <a:pt x="4786130" y="0"/>
                </a:lnTo>
                <a:lnTo>
                  <a:pt x="4980168" y="0"/>
                </a:lnTo>
                <a:lnTo>
                  <a:pt x="5043774" y="0"/>
                </a:lnTo>
                <a:lnTo>
                  <a:pt x="5043774" y="6858000"/>
                </a:lnTo>
                <a:lnTo>
                  <a:pt x="4980168" y="6858000"/>
                </a:lnTo>
                <a:lnTo>
                  <a:pt x="4786130" y="6858000"/>
                </a:lnTo>
                <a:lnTo>
                  <a:pt x="4617166" y="6858000"/>
                </a:lnTo>
                <a:lnTo>
                  <a:pt x="3552342" y="6858000"/>
                </a:lnTo>
                <a:lnTo>
                  <a:pt x="3379301" y="6858000"/>
                </a:lnTo>
                <a:lnTo>
                  <a:pt x="2759699" y="6858000"/>
                </a:lnTo>
                <a:lnTo>
                  <a:pt x="2542782" y="6858000"/>
                </a:lnTo>
                <a:lnTo>
                  <a:pt x="2429239" y="6780599"/>
                </a:lnTo>
                <a:cubicBezTo>
                  <a:pt x="2252641" y="6653108"/>
                  <a:pt x="2079285" y="6515397"/>
                  <a:pt x="1904328" y="6374814"/>
                </a:cubicBezTo>
                <a:cubicBezTo>
                  <a:pt x="943579" y="5602839"/>
                  <a:pt x="0" y="4969131"/>
                  <a:pt x="0" y="3621656"/>
                </a:cubicBezTo>
                <a:cubicBezTo>
                  <a:pt x="0" y="2093192"/>
                  <a:pt x="582912" y="754641"/>
                  <a:pt x="1626503" y="14997"/>
                </a:cubicBezTo>
                <a:close/>
              </a:path>
            </a:pathLst>
          </a:custGeom>
          <a:solidFill>
            <a:schemeClr val="bg2">
              <a:tint val="95000"/>
              <a:satMod val="1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Meiryo"/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829A1E2C-5AC8-40FC-99E9-832069D397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97013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148F0A-3D56-885E-4F83-DA84BB1320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0" y="1045597"/>
            <a:ext cx="3633746" cy="1588422"/>
          </a:xfrm>
        </p:spPr>
        <p:txBody>
          <a:bodyPr anchor="b">
            <a:normAutofit/>
          </a:bodyPr>
          <a:lstStyle/>
          <a:p>
            <a:r>
              <a:rPr lang="en-GB" sz="3600"/>
              <a:t>Disentangling choice vs. influence</a:t>
            </a:r>
            <a:endParaRPr lang="en-SE" sz="36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9EA6F9-DDCE-81A2-FC38-AEDB820485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19" y="2722729"/>
            <a:ext cx="3633747" cy="2700062"/>
          </a:xfrm>
        </p:spPr>
        <p:txBody>
          <a:bodyPr>
            <a:normAutofit/>
          </a:bodyPr>
          <a:lstStyle/>
          <a:p>
            <a:r>
              <a:rPr lang="en-GB" sz="2000" dirty="0"/>
              <a:t>Typically requires more than a simple snapshot</a:t>
            </a:r>
          </a:p>
          <a:p>
            <a:r>
              <a:rPr lang="en-GB" sz="2000" dirty="0"/>
              <a:t>Longitudinal data preferable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2EAF63-C0AB-3EFD-648F-4673F86630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53928" y="6355080"/>
            <a:ext cx="1188720" cy="365760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fld id="{A4C0CD32-A6C8-4BA5-B3DF-D8325E32CAA4}" type="slidenum"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</a:rPr>
              <a:pPr algn="l">
                <a:spcAft>
                  <a:spcPts val="600"/>
                </a:spcAft>
              </a:pPr>
              <a:t>23</a:t>
            </a:fld>
            <a:endParaRPr lang="en-US" sz="16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70484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DBC6133C-0615-4CE4-9132-37E609A9BD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D9C349-C630-1C22-8A70-3344EA94F3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064" y="525982"/>
            <a:ext cx="4282983" cy="1200361"/>
          </a:xfrm>
        </p:spPr>
        <p:txBody>
          <a:bodyPr anchor="b">
            <a:normAutofit/>
          </a:bodyPr>
          <a:lstStyle/>
          <a:p>
            <a:r>
              <a:rPr lang="en-GB" sz="3300" dirty="0"/>
              <a:t>Social Network Analysis and CSS</a:t>
            </a:r>
            <a:endParaRPr lang="en-SE" sz="3300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69CC832-2974-4E8D-90ED-3E2941BA7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6533" y="1944913"/>
            <a:ext cx="40233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5222F96-971A-4F90-B841-6BAB416C7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25843" y="6053360"/>
            <a:ext cx="740664" cy="154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8980754-6F4B-43C9-B9BE-127B6BED6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904923" y="215201"/>
            <a:ext cx="740664" cy="118334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6793" y="354959"/>
            <a:ext cx="6184973" cy="5915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570737-F25B-0898-80E0-89F0F3327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240"/>
            <a:ext cx="2743200" cy="365125"/>
          </a:xfrm>
        </p:spPr>
        <p:txBody>
          <a:bodyPr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A4C0CD32-A6C8-4BA5-B3DF-D8325E32CAA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FC66D7B-1697-8CD5-0E00-6A7D32D71429}"/>
              </a:ext>
            </a:extLst>
          </p:cNvPr>
          <p:cNvGrpSpPr/>
          <p:nvPr/>
        </p:nvGrpSpPr>
        <p:grpSpPr>
          <a:xfrm>
            <a:off x="5987738" y="700294"/>
            <a:ext cx="5628017" cy="5224541"/>
            <a:chOff x="1969660" y="2368393"/>
            <a:chExt cx="3673153" cy="3409822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1880F359-B905-BCF7-5694-58EF6ADE6AF6}"/>
                </a:ext>
              </a:extLst>
            </p:cNvPr>
            <p:cNvSpPr/>
            <p:nvPr/>
          </p:nvSpPr>
          <p:spPr>
            <a:xfrm>
              <a:off x="1969660" y="2368393"/>
              <a:ext cx="2009658" cy="2009658"/>
            </a:xfrm>
            <a:custGeom>
              <a:avLst/>
              <a:gdLst>
                <a:gd name="connsiteX0" fmla="*/ 1426464 w 2009658"/>
                <a:gd name="connsiteY0" fmla="*/ 320417 h 2009658"/>
                <a:gd name="connsiteX1" fmla="*/ 1582783 w 2009658"/>
                <a:gd name="connsiteY1" fmla="*/ 189242 h 2009658"/>
                <a:gd name="connsiteX2" fmla="*/ 1707665 w 2009658"/>
                <a:gd name="connsiteY2" fmla="*/ 294030 h 2009658"/>
                <a:gd name="connsiteX3" fmla="*/ 1605627 w 2009658"/>
                <a:gd name="connsiteY3" fmla="*/ 470753 h 2009658"/>
                <a:gd name="connsiteX4" fmla="*/ 1767751 w 2009658"/>
                <a:gd name="connsiteY4" fmla="*/ 751561 h 2009658"/>
                <a:gd name="connsiteX5" fmla="*/ 1971817 w 2009658"/>
                <a:gd name="connsiteY5" fmla="*/ 751555 h 2009658"/>
                <a:gd name="connsiteX6" fmla="*/ 2000125 w 2009658"/>
                <a:gd name="connsiteY6" fmla="*/ 912099 h 2009658"/>
                <a:gd name="connsiteX7" fmla="*/ 1808365 w 2009658"/>
                <a:gd name="connsiteY7" fmla="*/ 981889 h 2009658"/>
                <a:gd name="connsiteX8" fmla="*/ 1752060 w 2009658"/>
                <a:gd name="connsiteY8" fmla="*/ 1301212 h 2009658"/>
                <a:gd name="connsiteX9" fmla="*/ 1908386 w 2009658"/>
                <a:gd name="connsiteY9" fmla="*/ 1432378 h 2009658"/>
                <a:gd name="connsiteX10" fmla="*/ 1826876 w 2009658"/>
                <a:gd name="connsiteY10" fmla="*/ 1573558 h 2009658"/>
                <a:gd name="connsiteX11" fmla="*/ 1635119 w 2009658"/>
                <a:gd name="connsiteY11" fmla="*/ 1503759 h 2009658"/>
                <a:gd name="connsiteX12" fmla="*/ 1386730 w 2009658"/>
                <a:gd name="connsiteY12" fmla="*/ 1712182 h 2009658"/>
                <a:gd name="connsiteX13" fmla="*/ 1422171 w 2009658"/>
                <a:gd name="connsiteY13" fmla="*/ 1913146 h 2009658"/>
                <a:gd name="connsiteX14" fmla="*/ 1268981 w 2009658"/>
                <a:gd name="connsiteY14" fmla="*/ 1968902 h 2009658"/>
                <a:gd name="connsiteX15" fmla="*/ 1166953 w 2009658"/>
                <a:gd name="connsiteY15" fmla="*/ 1792174 h 2009658"/>
                <a:gd name="connsiteX16" fmla="*/ 842704 w 2009658"/>
                <a:gd name="connsiteY16" fmla="*/ 1792174 h 2009658"/>
                <a:gd name="connsiteX17" fmla="*/ 740677 w 2009658"/>
                <a:gd name="connsiteY17" fmla="*/ 1968902 h 2009658"/>
                <a:gd name="connsiteX18" fmla="*/ 587487 w 2009658"/>
                <a:gd name="connsiteY18" fmla="*/ 1913146 h 2009658"/>
                <a:gd name="connsiteX19" fmla="*/ 622928 w 2009658"/>
                <a:gd name="connsiteY19" fmla="*/ 1712182 h 2009658"/>
                <a:gd name="connsiteX20" fmla="*/ 374539 w 2009658"/>
                <a:gd name="connsiteY20" fmla="*/ 1503759 h 2009658"/>
                <a:gd name="connsiteX21" fmla="*/ 182782 w 2009658"/>
                <a:gd name="connsiteY21" fmla="*/ 1573558 h 2009658"/>
                <a:gd name="connsiteX22" fmla="*/ 101272 w 2009658"/>
                <a:gd name="connsiteY22" fmla="*/ 1432378 h 2009658"/>
                <a:gd name="connsiteX23" fmla="*/ 257598 w 2009658"/>
                <a:gd name="connsiteY23" fmla="*/ 1301211 h 2009658"/>
                <a:gd name="connsiteX24" fmla="*/ 201293 w 2009658"/>
                <a:gd name="connsiteY24" fmla="*/ 981888 h 2009658"/>
                <a:gd name="connsiteX25" fmla="*/ 9533 w 2009658"/>
                <a:gd name="connsiteY25" fmla="*/ 912099 h 2009658"/>
                <a:gd name="connsiteX26" fmla="*/ 37841 w 2009658"/>
                <a:gd name="connsiteY26" fmla="*/ 751555 h 2009658"/>
                <a:gd name="connsiteX27" fmla="*/ 241906 w 2009658"/>
                <a:gd name="connsiteY27" fmla="*/ 751560 h 2009658"/>
                <a:gd name="connsiteX28" fmla="*/ 404030 w 2009658"/>
                <a:gd name="connsiteY28" fmla="*/ 470752 h 2009658"/>
                <a:gd name="connsiteX29" fmla="*/ 301993 w 2009658"/>
                <a:gd name="connsiteY29" fmla="*/ 294030 h 2009658"/>
                <a:gd name="connsiteX30" fmla="*/ 426875 w 2009658"/>
                <a:gd name="connsiteY30" fmla="*/ 189242 h 2009658"/>
                <a:gd name="connsiteX31" fmla="*/ 583194 w 2009658"/>
                <a:gd name="connsiteY31" fmla="*/ 320417 h 2009658"/>
                <a:gd name="connsiteX32" fmla="*/ 887888 w 2009658"/>
                <a:gd name="connsiteY32" fmla="*/ 209517 h 2009658"/>
                <a:gd name="connsiteX33" fmla="*/ 923319 w 2009658"/>
                <a:gd name="connsiteY33" fmla="*/ 8551 h 2009658"/>
                <a:gd name="connsiteX34" fmla="*/ 1086339 w 2009658"/>
                <a:gd name="connsiteY34" fmla="*/ 8551 h 2009658"/>
                <a:gd name="connsiteX35" fmla="*/ 1121770 w 2009658"/>
                <a:gd name="connsiteY35" fmla="*/ 209517 h 2009658"/>
                <a:gd name="connsiteX36" fmla="*/ 1426464 w 2009658"/>
                <a:gd name="connsiteY36" fmla="*/ 320417 h 2009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009658" h="2009658">
                  <a:moveTo>
                    <a:pt x="1426464" y="320417"/>
                  </a:moveTo>
                  <a:lnTo>
                    <a:pt x="1582783" y="189242"/>
                  </a:lnTo>
                  <a:lnTo>
                    <a:pt x="1707665" y="294030"/>
                  </a:lnTo>
                  <a:lnTo>
                    <a:pt x="1605627" y="470753"/>
                  </a:lnTo>
                  <a:cubicBezTo>
                    <a:pt x="1678181" y="552372"/>
                    <a:pt x="1733345" y="647917"/>
                    <a:pt x="1767751" y="751561"/>
                  </a:cubicBezTo>
                  <a:lnTo>
                    <a:pt x="1971817" y="751555"/>
                  </a:lnTo>
                  <a:lnTo>
                    <a:pt x="2000125" y="912099"/>
                  </a:lnTo>
                  <a:lnTo>
                    <a:pt x="1808365" y="981889"/>
                  </a:lnTo>
                  <a:cubicBezTo>
                    <a:pt x="1811481" y="1091049"/>
                    <a:pt x="1792323" y="1199700"/>
                    <a:pt x="1752060" y="1301212"/>
                  </a:cubicBezTo>
                  <a:lnTo>
                    <a:pt x="1908386" y="1432378"/>
                  </a:lnTo>
                  <a:lnTo>
                    <a:pt x="1826876" y="1573558"/>
                  </a:lnTo>
                  <a:lnTo>
                    <a:pt x="1635119" y="1503759"/>
                  </a:lnTo>
                  <a:cubicBezTo>
                    <a:pt x="1567339" y="1589384"/>
                    <a:pt x="1482824" y="1660301"/>
                    <a:pt x="1386730" y="1712182"/>
                  </a:cubicBezTo>
                  <a:lnTo>
                    <a:pt x="1422171" y="1913146"/>
                  </a:lnTo>
                  <a:lnTo>
                    <a:pt x="1268981" y="1968902"/>
                  </a:lnTo>
                  <a:lnTo>
                    <a:pt x="1166953" y="1792174"/>
                  </a:lnTo>
                  <a:cubicBezTo>
                    <a:pt x="1059992" y="1814199"/>
                    <a:pt x="949665" y="1814199"/>
                    <a:pt x="842704" y="1792174"/>
                  </a:cubicBezTo>
                  <a:lnTo>
                    <a:pt x="740677" y="1968902"/>
                  </a:lnTo>
                  <a:lnTo>
                    <a:pt x="587487" y="1913146"/>
                  </a:lnTo>
                  <a:lnTo>
                    <a:pt x="622928" y="1712182"/>
                  </a:lnTo>
                  <a:cubicBezTo>
                    <a:pt x="526834" y="1660301"/>
                    <a:pt x="442319" y="1589384"/>
                    <a:pt x="374539" y="1503759"/>
                  </a:cubicBezTo>
                  <a:lnTo>
                    <a:pt x="182782" y="1573558"/>
                  </a:lnTo>
                  <a:lnTo>
                    <a:pt x="101272" y="1432378"/>
                  </a:lnTo>
                  <a:lnTo>
                    <a:pt x="257598" y="1301211"/>
                  </a:lnTo>
                  <a:cubicBezTo>
                    <a:pt x="217334" y="1199700"/>
                    <a:pt x="198176" y="1091049"/>
                    <a:pt x="201293" y="981888"/>
                  </a:cubicBezTo>
                  <a:lnTo>
                    <a:pt x="9533" y="912099"/>
                  </a:lnTo>
                  <a:lnTo>
                    <a:pt x="37841" y="751555"/>
                  </a:lnTo>
                  <a:lnTo>
                    <a:pt x="241906" y="751560"/>
                  </a:lnTo>
                  <a:cubicBezTo>
                    <a:pt x="276313" y="647917"/>
                    <a:pt x="331476" y="552371"/>
                    <a:pt x="404030" y="470752"/>
                  </a:cubicBezTo>
                  <a:lnTo>
                    <a:pt x="301993" y="294030"/>
                  </a:lnTo>
                  <a:lnTo>
                    <a:pt x="426875" y="189242"/>
                  </a:lnTo>
                  <a:lnTo>
                    <a:pt x="583194" y="320417"/>
                  </a:lnTo>
                  <a:cubicBezTo>
                    <a:pt x="676171" y="263138"/>
                    <a:pt x="779845" y="225404"/>
                    <a:pt x="887888" y="209517"/>
                  </a:cubicBezTo>
                  <a:lnTo>
                    <a:pt x="923319" y="8551"/>
                  </a:lnTo>
                  <a:lnTo>
                    <a:pt x="1086339" y="8551"/>
                  </a:lnTo>
                  <a:lnTo>
                    <a:pt x="1121770" y="209517"/>
                  </a:lnTo>
                  <a:cubicBezTo>
                    <a:pt x="1229813" y="225403"/>
                    <a:pt x="1333487" y="263137"/>
                    <a:pt x="1426464" y="320417"/>
                  </a:cubicBez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24351" tIns="491073" rIns="424351" bIns="526219" numCol="1" spcCol="1270" anchor="ctr" anchorCtr="0">
              <a:noAutofit/>
            </a:bodyPr>
            <a:lstStyle/>
            <a:p>
              <a:pPr marL="0" marR="0" lvl="0" indent="0" algn="ctr" defTabSz="1088136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448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Research question</a:t>
              </a:r>
              <a:endParaRPr kumimoji="0" lang="en-SE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C138D5E-590B-2AF1-BD78-1B4173E40C3B}"/>
                </a:ext>
              </a:extLst>
            </p:cNvPr>
            <p:cNvSpPr/>
            <p:nvPr/>
          </p:nvSpPr>
          <p:spPr>
            <a:xfrm>
              <a:off x="2841106" y="4110449"/>
              <a:ext cx="1667766" cy="1667766"/>
            </a:xfrm>
            <a:custGeom>
              <a:avLst/>
              <a:gdLst>
                <a:gd name="connsiteX0" fmla="*/ 1093615 w 1461570"/>
                <a:gd name="connsiteY0" fmla="*/ 370179 h 1461570"/>
                <a:gd name="connsiteX1" fmla="*/ 1309246 w 1461570"/>
                <a:gd name="connsiteY1" fmla="*/ 305191 h 1461570"/>
                <a:gd name="connsiteX2" fmla="*/ 1388591 w 1461570"/>
                <a:gd name="connsiteY2" fmla="*/ 442620 h 1461570"/>
                <a:gd name="connsiteX3" fmla="*/ 1224495 w 1461570"/>
                <a:gd name="connsiteY3" fmla="*/ 596868 h 1461570"/>
                <a:gd name="connsiteX4" fmla="*/ 1224495 w 1461570"/>
                <a:gd name="connsiteY4" fmla="*/ 864702 h 1461570"/>
                <a:gd name="connsiteX5" fmla="*/ 1388591 w 1461570"/>
                <a:gd name="connsiteY5" fmla="*/ 1018950 h 1461570"/>
                <a:gd name="connsiteX6" fmla="*/ 1309246 w 1461570"/>
                <a:gd name="connsiteY6" fmla="*/ 1156379 h 1461570"/>
                <a:gd name="connsiteX7" fmla="*/ 1093615 w 1461570"/>
                <a:gd name="connsiteY7" fmla="*/ 1091391 h 1461570"/>
                <a:gd name="connsiteX8" fmla="*/ 861664 w 1461570"/>
                <a:gd name="connsiteY8" fmla="*/ 1225308 h 1461570"/>
                <a:gd name="connsiteX9" fmla="*/ 810129 w 1461570"/>
                <a:gd name="connsiteY9" fmla="*/ 1444544 h 1461570"/>
                <a:gd name="connsiteX10" fmla="*/ 651441 w 1461570"/>
                <a:gd name="connsiteY10" fmla="*/ 1444544 h 1461570"/>
                <a:gd name="connsiteX11" fmla="*/ 599906 w 1461570"/>
                <a:gd name="connsiteY11" fmla="*/ 1225309 h 1461570"/>
                <a:gd name="connsiteX12" fmla="*/ 367955 w 1461570"/>
                <a:gd name="connsiteY12" fmla="*/ 1091392 h 1461570"/>
                <a:gd name="connsiteX13" fmla="*/ 152324 w 1461570"/>
                <a:gd name="connsiteY13" fmla="*/ 1156379 h 1461570"/>
                <a:gd name="connsiteX14" fmla="*/ 72979 w 1461570"/>
                <a:gd name="connsiteY14" fmla="*/ 1018950 h 1461570"/>
                <a:gd name="connsiteX15" fmla="*/ 237075 w 1461570"/>
                <a:gd name="connsiteY15" fmla="*/ 864702 h 1461570"/>
                <a:gd name="connsiteX16" fmla="*/ 237075 w 1461570"/>
                <a:gd name="connsiteY16" fmla="*/ 596868 h 1461570"/>
                <a:gd name="connsiteX17" fmla="*/ 72979 w 1461570"/>
                <a:gd name="connsiteY17" fmla="*/ 442620 h 1461570"/>
                <a:gd name="connsiteX18" fmla="*/ 152324 w 1461570"/>
                <a:gd name="connsiteY18" fmla="*/ 305191 h 1461570"/>
                <a:gd name="connsiteX19" fmla="*/ 367955 w 1461570"/>
                <a:gd name="connsiteY19" fmla="*/ 370179 h 1461570"/>
                <a:gd name="connsiteX20" fmla="*/ 599906 w 1461570"/>
                <a:gd name="connsiteY20" fmla="*/ 236262 h 1461570"/>
                <a:gd name="connsiteX21" fmla="*/ 651441 w 1461570"/>
                <a:gd name="connsiteY21" fmla="*/ 17026 h 1461570"/>
                <a:gd name="connsiteX22" fmla="*/ 810129 w 1461570"/>
                <a:gd name="connsiteY22" fmla="*/ 17026 h 1461570"/>
                <a:gd name="connsiteX23" fmla="*/ 861664 w 1461570"/>
                <a:gd name="connsiteY23" fmla="*/ 236261 h 1461570"/>
                <a:gd name="connsiteX24" fmla="*/ 1093615 w 1461570"/>
                <a:gd name="connsiteY24" fmla="*/ 370178 h 1461570"/>
                <a:gd name="connsiteX25" fmla="*/ 1093615 w 1461570"/>
                <a:gd name="connsiteY25" fmla="*/ 370179 h 1461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461570" h="1461570">
                  <a:moveTo>
                    <a:pt x="1093615" y="370179"/>
                  </a:moveTo>
                  <a:lnTo>
                    <a:pt x="1309246" y="305191"/>
                  </a:lnTo>
                  <a:lnTo>
                    <a:pt x="1388591" y="442620"/>
                  </a:lnTo>
                  <a:lnTo>
                    <a:pt x="1224495" y="596868"/>
                  </a:lnTo>
                  <a:cubicBezTo>
                    <a:pt x="1248282" y="684562"/>
                    <a:pt x="1248282" y="777009"/>
                    <a:pt x="1224495" y="864702"/>
                  </a:cubicBezTo>
                  <a:lnTo>
                    <a:pt x="1388591" y="1018950"/>
                  </a:lnTo>
                  <a:lnTo>
                    <a:pt x="1309246" y="1156379"/>
                  </a:lnTo>
                  <a:lnTo>
                    <a:pt x="1093615" y="1091391"/>
                  </a:lnTo>
                  <a:cubicBezTo>
                    <a:pt x="1029563" y="1155838"/>
                    <a:pt x="949502" y="1202061"/>
                    <a:pt x="861664" y="1225308"/>
                  </a:cubicBezTo>
                  <a:lnTo>
                    <a:pt x="810129" y="1444544"/>
                  </a:lnTo>
                  <a:lnTo>
                    <a:pt x="651441" y="1444544"/>
                  </a:lnTo>
                  <a:lnTo>
                    <a:pt x="599906" y="1225309"/>
                  </a:lnTo>
                  <a:cubicBezTo>
                    <a:pt x="512068" y="1202062"/>
                    <a:pt x="432006" y="1155838"/>
                    <a:pt x="367955" y="1091392"/>
                  </a:cubicBezTo>
                  <a:lnTo>
                    <a:pt x="152324" y="1156379"/>
                  </a:lnTo>
                  <a:lnTo>
                    <a:pt x="72979" y="1018950"/>
                  </a:lnTo>
                  <a:lnTo>
                    <a:pt x="237075" y="864702"/>
                  </a:lnTo>
                  <a:cubicBezTo>
                    <a:pt x="213288" y="777008"/>
                    <a:pt x="213288" y="684561"/>
                    <a:pt x="237075" y="596868"/>
                  </a:cubicBezTo>
                  <a:lnTo>
                    <a:pt x="72979" y="442620"/>
                  </a:lnTo>
                  <a:lnTo>
                    <a:pt x="152324" y="305191"/>
                  </a:lnTo>
                  <a:lnTo>
                    <a:pt x="367955" y="370179"/>
                  </a:lnTo>
                  <a:cubicBezTo>
                    <a:pt x="432007" y="305732"/>
                    <a:pt x="512068" y="259509"/>
                    <a:pt x="599906" y="236262"/>
                  </a:cubicBezTo>
                  <a:lnTo>
                    <a:pt x="651441" y="17026"/>
                  </a:lnTo>
                  <a:lnTo>
                    <a:pt x="810129" y="17026"/>
                  </a:lnTo>
                  <a:lnTo>
                    <a:pt x="861664" y="236261"/>
                  </a:lnTo>
                  <a:cubicBezTo>
                    <a:pt x="949502" y="259508"/>
                    <a:pt x="1029564" y="305732"/>
                    <a:pt x="1093615" y="370178"/>
                  </a:cubicBezTo>
                  <a:lnTo>
                    <a:pt x="1093615" y="370179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88275" tIns="390499" rIns="388275" bIns="390499" numCol="1" spcCol="1270" anchor="ctr" anchorCtr="0">
              <a:noAutofit/>
            </a:bodyPr>
            <a:lstStyle/>
            <a:p>
              <a:pPr marL="0" marR="0" lvl="0" indent="0" algn="ctr" defTabSz="1088136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448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Data</a:t>
              </a:r>
              <a:endParaRPr kumimoji="0" lang="en-SE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9090740-B559-C7E3-C193-0CA2484DCAA9}"/>
                </a:ext>
              </a:extLst>
            </p:cNvPr>
            <p:cNvSpPr/>
            <p:nvPr/>
          </p:nvSpPr>
          <p:spPr>
            <a:xfrm>
              <a:off x="3791126" y="2918478"/>
              <a:ext cx="1851687" cy="1851687"/>
            </a:xfrm>
            <a:custGeom>
              <a:avLst/>
              <a:gdLst>
                <a:gd name="connsiteX0" fmla="*/ 1071520 w 1432040"/>
                <a:gd name="connsiteY0" fmla="*/ 362699 h 1432040"/>
                <a:gd name="connsiteX1" fmla="*/ 1282794 w 1432040"/>
                <a:gd name="connsiteY1" fmla="*/ 299025 h 1432040"/>
                <a:gd name="connsiteX2" fmla="*/ 1360535 w 1432040"/>
                <a:gd name="connsiteY2" fmla="*/ 433677 h 1432040"/>
                <a:gd name="connsiteX3" fmla="*/ 1199754 w 1432040"/>
                <a:gd name="connsiteY3" fmla="*/ 584809 h 1432040"/>
                <a:gd name="connsiteX4" fmla="*/ 1199754 w 1432040"/>
                <a:gd name="connsiteY4" fmla="*/ 847232 h 1432040"/>
                <a:gd name="connsiteX5" fmla="*/ 1360535 w 1432040"/>
                <a:gd name="connsiteY5" fmla="*/ 998363 h 1432040"/>
                <a:gd name="connsiteX6" fmla="*/ 1282794 w 1432040"/>
                <a:gd name="connsiteY6" fmla="*/ 1133015 h 1432040"/>
                <a:gd name="connsiteX7" fmla="*/ 1071520 w 1432040"/>
                <a:gd name="connsiteY7" fmla="*/ 1069341 h 1432040"/>
                <a:gd name="connsiteX8" fmla="*/ 844255 w 1432040"/>
                <a:gd name="connsiteY8" fmla="*/ 1200552 h 1432040"/>
                <a:gd name="connsiteX9" fmla="*/ 793761 w 1432040"/>
                <a:gd name="connsiteY9" fmla="*/ 1415358 h 1432040"/>
                <a:gd name="connsiteX10" fmla="*/ 638279 w 1432040"/>
                <a:gd name="connsiteY10" fmla="*/ 1415358 h 1432040"/>
                <a:gd name="connsiteX11" fmla="*/ 587785 w 1432040"/>
                <a:gd name="connsiteY11" fmla="*/ 1200552 h 1432040"/>
                <a:gd name="connsiteX12" fmla="*/ 360520 w 1432040"/>
                <a:gd name="connsiteY12" fmla="*/ 1069341 h 1432040"/>
                <a:gd name="connsiteX13" fmla="*/ 149246 w 1432040"/>
                <a:gd name="connsiteY13" fmla="*/ 1133015 h 1432040"/>
                <a:gd name="connsiteX14" fmla="*/ 71505 w 1432040"/>
                <a:gd name="connsiteY14" fmla="*/ 998363 h 1432040"/>
                <a:gd name="connsiteX15" fmla="*/ 232286 w 1432040"/>
                <a:gd name="connsiteY15" fmla="*/ 847231 h 1432040"/>
                <a:gd name="connsiteX16" fmla="*/ 232286 w 1432040"/>
                <a:gd name="connsiteY16" fmla="*/ 584808 h 1432040"/>
                <a:gd name="connsiteX17" fmla="*/ 71505 w 1432040"/>
                <a:gd name="connsiteY17" fmla="*/ 433677 h 1432040"/>
                <a:gd name="connsiteX18" fmla="*/ 149246 w 1432040"/>
                <a:gd name="connsiteY18" fmla="*/ 299025 h 1432040"/>
                <a:gd name="connsiteX19" fmla="*/ 360520 w 1432040"/>
                <a:gd name="connsiteY19" fmla="*/ 362699 h 1432040"/>
                <a:gd name="connsiteX20" fmla="*/ 587785 w 1432040"/>
                <a:gd name="connsiteY20" fmla="*/ 231488 h 1432040"/>
                <a:gd name="connsiteX21" fmla="*/ 638279 w 1432040"/>
                <a:gd name="connsiteY21" fmla="*/ 16682 h 1432040"/>
                <a:gd name="connsiteX22" fmla="*/ 793761 w 1432040"/>
                <a:gd name="connsiteY22" fmla="*/ 16682 h 1432040"/>
                <a:gd name="connsiteX23" fmla="*/ 844255 w 1432040"/>
                <a:gd name="connsiteY23" fmla="*/ 231488 h 1432040"/>
                <a:gd name="connsiteX24" fmla="*/ 1071520 w 1432040"/>
                <a:gd name="connsiteY24" fmla="*/ 362699 h 1432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432040" h="1432040">
                  <a:moveTo>
                    <a:pt x="921728" y="362239"/>
                  </a:moveTo>
                  <a:lnTo>
                    <a:pt x="1074899" y="267373"/>
                  </a:lnTo>
                  <a:lnTo>
                    <a:pt x="1164667" y="357141"/>
                  </a:lnTo>
                  <a:lnTo>
                    <a:pt x="1069801" y="510312"/>
                  </a:lnTo>
                  <a:cubicBezTo>
                    <a:pt x="1106339" y="573152"/>
                    <a:pt x="1125481" y="644589"/>
                    <a:pt x="1125257" y="717279"/>
                  </a:cubicBezTo>
                  <a:lnTo>
                    <a:pt x="1283999" y="802495"/>
                  </a:lnTo>
                  <a:lnTo>
                    <a:pt x="1251142" y="925120"/>
                  </a:lnTo>
                  <a:lnTo>
                    <a:pt x="1071059" y="919549"/>
                  </a:lnTo>
                  <a:cubicBezTo>
                    <a:pt x="1034908" y="982613"/>
                    <a:pt x="982613" y="1034908"/>
                    <a:pt x="919549" y="1071059"/>
                  </a:cubicBezTo>
                  <a:lnTo>
                    <a:pt x="925120" y="1251142"/>
                  </a:lnTo>
                  <a:lnTo>
                    <a:pt x="802495" y="1283999"/>
                  </a:lnTo>
                  <a:lnTo>
                    <a:pt x="717278" y="1125258"/>
                  </a:lnTo>
                  <a:cubicBezTo>
                    <a:pt x="644588" y="1125481"/>
                    <a:pt x="573151" y="1106339"/>
                    <a:pt x="510312" y="1069801"/>
                  </a:cubicBezTo>
                  <a:lnTo>
                    <a:pt x="357141" y="1164667"/>
                  </a:lnTo>
                  <a:lnTo>
                    <a:pt x="267373" y="1074899"/>
                  </a:lnTo>
                  <a:lnTo>
                    <a:pt x="362239" y="921728"/>
                  </a:lnTo>
                  <a:cubicBezTo>
                    <a:pt x="325701" y="858888"/>
                    <a:pt x="306559" y="787451"/>
                    <a:pt x="306783" y="714761"/>
                  </a:cubicBezTo>
                  <a:lnTo>
                    <a:pt x="148041" y="629545"/>
                  </a:lnTo>
                  <a:lnTo>
                    <a:pt x="180898" y="506920"/>
                  </a:lnTo>
                  <a:lnTo>
                    <a:pt x="360981" y="512491"/>
                  </a:lnTo>
                  <a:cubicBezTo>
                    <a:pt x="397132" y="449427"/>
                    <a:pt x="449427" y="397132"/>
                    <a:pt x="512491" y="360981"/>
                  </a:cubicBezTo>
                  <a:lnTo>
                    <a:pt x="506920" y="180898"/>
                  </a:lnTo>
                  <a:lnTo>
                    <a:pt x="629545" y="148041"/>
                  </a:lnTo>
                  <a:lnTo>
                    <a:pt x="714762" y="306782"/>
                  </a:lnTo>
                  <a:cubicBezTo>
                    <a:pt x="787452" y="306559"/>
                    <a:pt x="858889" y="325701"/>
                    <a:pt x="921728" y="362239"/>
                  </a:cubicBez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95330" tIns="495331" rIns="495331" bIns="495330" numCol="1" spcCol="1270" anchor="ctr" anchorCtr="0">
              <a:noAutofit/>
            </a:bodyPr>
            <a:lstStyle/>
            <a:p>
              <a:pPr marL="0" marR="0" lvl="0" indent="0" algn="ctr" defTabSz="1088136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448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Methods</a:t>
              </a:r>
              <a:endParaRPr kumimoji="0" lang="en-SE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5" name="Arrow: Down 24">
            <a:extLst>
              <a:ext uri="{FF2B5EF4-FFF2-40B4-BE49-F238E27FC236}">
                <a16:creationId xmlns:a16="http://schemas.microsoft.com/office/drawing/2014/main" id="{1687D0C2-A616-4D1C-3D5F-51F4D4A04156}"/>
              </a:ext>
            </a:extLst>
          </p:cNvPr>
          <p:cNvSpPr/>
          <p:nvPr/>
        </p:nvSpPr>
        <p:spPr>
          <a:xfrm rot="18851057">
            <a:off x="5824344" y="200157"/>
            <a:ext cx="1494435" cy="2215441"/>
          </a:xfrm>
          <a:prstGeom prst="downArrow">
            <a:avLst/>
          </a:prstGeom>
          <a:solidFill>
            <a:srgbClr val="FFFF00">
              <a:alpha val="5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Computational Social Science</a:t>
            </a:r>
            <a:endParaRPr kumimoji="0" lang="en-SE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0B1A07F-52FC-C304-A373-76646F3B4234}"/>
              </a:ext>
            </a:extLst>
          </p:cNvPr>
          <p:cNvSpPr txBox="1"/>
          <p:nvPr/>
        </p:nvSpPr>
        <p:spPr>
          <a:xfrm>
            <a:off x="664350" y="2064883"/>
            <a:ext cx="5032441" cy="33271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 CSS, we tend to start off with the RQ cog</a:t>
            </a:r>
          </a:p>
          <a:p>
            <a:pPr marL="285750" marR="0" lvl="0" indent="-28575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Building on previous research, we formulate RQs of social-scientific and/or societal relevance</a:t>
            </a:r>
          </a:p>
          <a:p>
            <a:pPr marL="742950" marR="0" lvl="1" indent="-28575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Is GDP growth linked to positionality in trade networks?</a:t>
            </a:r>
          </a:p>
          <a:p>
            <a:pPr marL="742950" marR="0" lvl="1" indent="-28575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Are central NGO’s more efficient</a:t>
            </a:r>
            <a:r>
              <a:rPr kumimoji="0" lang="en-GB" sz="16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than less central ones?</a:t>
            </a: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Are inter-ethnic families happier than endogamic ones?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To address these: pair up methods with data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Circling back to RQ at the end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BEF8D96-C3E2-DFC5-3B8F-BD5867389603}"/>
              </a:ext>
            </a:extLst>
          </p:cNvPr>
          <p:cNvGrpSpPr/>
          <p:nvPr/>
        </p:nvGrpSpPr>
        <p:grpSpPr>
          <a:xfrm>
            <a:off x="7334901" y="1972983"/>
            <a:ext cx="2763003" cy="2669905"/>
            <a:chOff x="7334901" y="1972983"/>
            <a:chExt cx="2763003" cy="2669905"/>
          </a:xfrm>
        </p:grpSpPr>
        <p:sp>
          <p:nvSpPr>
            <p:cNvPr id="3" name="Arrow: Down 2">
              <a:extLst>
                <a:ext uri="{FF2B5EF4-FFF2-40B4-BE49-F238E27FC236}">
                  <a16:creationId xmlns:a16="http://schemas.microsoft.com/office/drawing/2014/main" id="{E83BB4B8-31A4-F09C-73B7-D79ABAF3E075}"/>
                </a:ext>
              </a:extLst>
            </p:cNvPr>
            <p:cNvSpPr/>
            <p:nvPr/>
          </p:nvSpPr>
          <p:spPr>
            <a:xfrm rot="17472796">
              <a:off x="8356221" y="1725736"/>
              <a:ext cx="1494435" cy="1988930"/>
            </a:xfrm>
            <a:prstGeom prst="downArrow">
              <a:avLst/>
            </a:prstGeom>
            <a:solidFill>
              <a:srgbClr val="FFFF00">
                <a:alpha val="56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E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" name="Arrow: Down 4">
              <a:extLst>
                <a:ext uri="{FF2B5EF4-FFF2-40B4-BE49-F238E27FC236}">
                  <a16:creationId xmlns:a16="http://schemas.microsoft.com/office/drawing/2014/main" id="{A8635A76-9AA1-19D9-C02E-4C8234216B67}"/>
                </a:ext>
              </a:extLst>
            </p:cNvPr>
            <p:cNvSpPr/>
            <p:nvPr/>
          </p:nvSpPr>
          <p:spPr>
            <a:xfrm rot="20029483">
              <a:off x="7334901" y="2791258"/>
              <a:ext cx="1494435" cy="1851630"/>
            </a:xfrm>
            <a:prstGeom prst="downArrow">
              <a:avLst/>
            </a:prstGeom>
            <a:solidFill>
              <a:srgbClr val="FFFF00">
                <a:alpha val="56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E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09360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7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DBC6133C-0615-4CE4-9132-37E609A9BD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D9C349-C630-1C22-8A70-3344EA94F3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064" y="525982"/>
            <a:ext cx="4282983" cy="1200361"/>
          </a:xfrm>
        </p:spPr>
        <p:txBody>
          <a:bodyPr anchor="b">
            <a:normAutofit/>
          </a:bodyPr>
          <a:lstStyle/>
          <a:p>
            <a:r>
              <a:rPr lang="en-GB" sz="3300" dirty="0"/>
              <a:t>Social Network Analysis and CSS</a:t>
            </a:r>
            <a:endParaRPr lang="en-SE" sz="3300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69CC832-2974-4E8D-90ED-3E2941BA7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6533" y="1944913"/>
            <a:ext cx="40233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5222F96-971A-4F90-B841-6BAB416C7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25843" y="6053360"/>
            <a:ext cx="740664" cy="154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8980754-6F4B-43C9-B9BE-127B6BED6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904923" y="215201"/>
            <a:ext cx="740664" cy="118334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6793" y="354959"/>
            <a:ext cx="6184973" cy="5915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570737-F25B-0898-80E0-89F0F3327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240"/>
            <a:ext cx="2743200" cy="365125"/>
          </a:xfrm>
        </p:spPr>
        <p:txBody>
          <a:bodyPr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A4C0CD32-A6C8-4BA5-B3DF-D8325E32CAA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FC66D7B-1697-8CD5-0E00-6A7D32D71429}"/>
              </a:ext>
            </a:extLst>
          </p:cNvPr>
          <p:cNvGrpSpPr/>
          <p:nvPr/>
        </p:nvGrpSpPr>
        <p:grpSpPr>
          <a:xfrm>
            <a:off x="5987738" y="700294"/>
            <a:ext cx="5628017" cy="5224541"/>
            <a:chOff x="1969660" y="2368393"/>
            <a:chExt cx="3673153" cy="3409822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1880F359-B905-BCF7-5694-58EF6ADE6AF6}"/>
                </a:ext>
              </a:extLst>
            </p:cNvPr>
            <p:cNvSpPr/>
            <p:nvPr/>
          </p:nvSpPr>
          <p:spPr>
            <a:xfrm>
              <a:off x="1969660" y="2368393"/>
              <a:ext cx="2009658" cy="2009658"/>
            </a:xfrm>
            <a:custGeom>
              <a:avLst/>
              <a:gdLst>
                <a:gd name="connsiteX0" fmla="*/ 1426464 w 2009658"/>
                <a:gd name="connsiteY0" fmla="*/ 320417 h 2009658"/>
                <a:gd name="connsiteX1" fmla="*/ 1582783 w 2009658"/>
                <a:gd name="connsiteY1" fmla="*/ 189242 h 2009658"/>
                <a:gd name="connsiteX2" fmla="*/ 1707665 w 2009658"/>
                <a:gd name="connsiteY2" fmla="*/ 294030 h 2009658"/>
                <a:gd name="connsiteX3" fmla="*/ 1605627 w 2009658"/>
                <a:gd name="connsiteY3" fmla="*/ 470753 h 2009658"/>
                <a:gd name="connsiteX4" fmla="*/ 1767751 w 2009658"/>
                <a:gd name="connsiteY4" fmla="*/ 751561 h 2009658"/>
                <a:gd name="connsiteX5" fmla="*/ 1971817 w 2009658"/>
                <a:gd name="connsiteY5" fmla="*/ 751555 h 2009658"/>
                <a:gd name="connsiteX6" fmla="*/ 2000125 w 2009658"/>
                <a:gd name="connsiteY6" fmla="*/ 912099 h 2009658"/>
                <a:gd name="connsiteX7" fmla="*/ 1808365 w 2009658"/>
                <a:gd name="connsiteY7" fmla="*/ 981889 h 2009658"/>
                <a:gd name="connsiteX8" fmla="*/ 1752060 w 2009658"/>
                <a:gd name="connsiteY8" fmla="*/ 1301212 h 2009658"/>
                <a:gd name="connsiteX9" fmla="*/ 1908386 w 2009658"/>
                <a:gd name="connsiteY9" fmla="*/ 1432378 h 2009658"/>
                <a:gd name="connsiteX10" fmla="*/ 1826876 w 2009658"/>
                <a:gd name="connsiteY10" fmla="*/ 1573558 h 2009658"/>
                <a:gd name="connsiteX11" fmla="*/ 1635119 w 2009658"/>
                <a:gd name="connsiteY11" fmla="*/ 1503759 h 2009658"/>
                <a:gd name="connsiteX12" fmla="*/ 1386730 w 2009658"/>
                <a:gd name="connsiteY12" fmla="*/ 1712182 h 2009658"/>
                <a:gd name="connsiteX13" fmla="*/ 1422171 w 2009658"/>
                <a:gd name="connsiteY13" fmla="*/ 1913146 h 2009658"/>
                <a:gd name="connsiteX14" fmla="*/ 1268981 w 2009658"/>
                <a:gd name="connsiteY14" fmla="*/ 1968902 h 2009658"/>
                <a:gd name="connsiteX15" fmla="*/ 1166953 w 2009658"/>
                <a:gd name="connsiteY15" fmla="*/ 1792174 h 2009658"/>
                <a:gd name="connsiteX16" fmla="*/ 842704 w 2009658"/>
                <a:gd name="connsiteY16" fmla="*/ 1792174 h 2009658"/>
                <a:gd name="connsiteX17" fmla="*/ 740677 w 2009658"/>
                <a:gd name="connsiteY17" fmla="*/ 1968902 h 2009658"/>
                <a:gd name="connsiteX18" fmla="*/ 587487 w 2009658"/>
                <a:gd name="connsiteY18" fmla="*/ 1913146 h 2009658"/>
                <a:gd name="connsiteX19" fmla="*/ 622928 w 2009658"/>
                <a:gd name="connsiteY19" fmla="*/ 1712182 h 2009658"/>
                <a:gd name="connsiteX20" fmla="*/ 374539 w 2009658"/>
                <a:gd name="connsiteY20" fmla="*/ 1503759 h 2009658"/>
                <a:gd name="connsiteX21" fmla="*/ 182782 w 2009658"/>
                <a:gd name="connsiteY21" fmla="*/ 1573558 h 2009658"/>
                <a:gd name="connsiteX22" fmla="*/ 101272 w 2009658"/>
                <a:gd name="connsiteY22" fmla="*/ 1432378 h 2009658"/>
                <a:gd name="connsiteX23" fmla="*/ 257598 w 2009658"/>
                <a:gd name="connsiteY23" fmla="*/ 1301211 h 2009658"/>
                <a:gd name="connsiteX24" fmla="*/ 201293 w 2009658"/>
                <a:gd name="connsiteY24" fmla="*/ 981888 h 2009658"/>
                <a:gd name="connsiteX25" fmla="*/ 9533 w 2009658"/>
                <a:gd name="connsiteY25" fmla="*/ 912099 h 2009658"/>
                <a:gd name="connsiteX26" fmla="*/ 37841 w 2009658"/>
                <a:gd name="connsiteY26" fmla="*/ 751555 h 2009658"/>
                <a:gd name="connsiteX27" fmla="*/ 241906 w 2009658"/>
                <a:gd name="connsiteY27" fmla="*/ 751560 h 2009658"/>
                <a:gd name="connsiteX28" fmla="*/ 404030 w 2009658"/>
                <a:gd name="connsiteY28" fmla="*/ 470752 h 2009658"/>
                <a:gd name="connsiteX29" fmla="*/ 301993 w 2009658"/>
                <a:gd name="connsiteY29" fmla="*/ 294030 h 2009658"/>
                <a:gd name="connsiteX30" fmla="*/ 426875 w 2009658"/>
                <a:gd name="connsiteY30" fmla="*/ 189242 h 2009658"/>
                <a:gd name="connsiteX31" fmla="*/ 583194 w 2009658"/>
                <a:gd name="connsiteY31" fmla="*/ 320417 h 2009658"/>
                <a:gd name="connsiteX32" fmla="*/ 887888 w 2009658"/>
                <a:gd name="connsiteY32" fmla="*/ 209517 h 2009658"/>
                <a:gd name="connsiteX33" fmla="*/ 923319 w 2009658"/>
                <a:gd name="connsiteY33" fmla="*/ 8551 h 2009658"/>
                <a:gd name="connsiteX34" fmla="*/ 1086339 w 2009658"/>
                <a:gd name="connsiteY34" fmla="*/ 8551 h 2009658"/>
                <a:gd name="connsiteX35" fmla="*/ 1121770 w 2009658"/>
                <a:gd name="connsiteY35" fmla="*/ 209517 h 2009658"/>
                <a:gd name="connsiteX36" fmla="*/ 1426464 w 2009658"/>
                <a:gd name="connsiteY36" fmla="*/ 320417 h 2009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009658" h="2009658">
                  <a:moveTo>
                    <a:pt x="1426464" y="320417"/>
                  </a:moveTo>
                  <a:lnTo>
                    <a:pt x="1582783" y="189242"/>
                  </a:lnTo>
                  <a:lnTo>
                    <a:pt x="1707665" y="294030"/>
                  </a:lnTo>
                  <a:lnTo>
                    <a:pt x="1605627" y="470753"/>
                  </a:lnTo>
                  <a:cubicBezTo>
                    <a:pt x="1678181" y="552372"/>
                    <a:pt x="1733345" y="647917"/>
                    <a:pt x="1767751" y="751561"/>
                  </a:cubicBezTo>
                  <a:lnTo>
                    <a:pt x="1971817" y="751555"/>
                  </a:lnTo>
                  <a:lnTo>
                    <a:pt x="2000125" y="912099"/>
                  </a:lnTo>
                  <a:lnTo>
                    <a:pt x="1808365" y="981889"/>
                  </a:lnTo>
                  <a:cubicBezTo>
                    <a:pt x="1811481" y="1091049"/>
                    <a:pt x="1792323" y="1199700"/>
                    <a:pt x="1752060" y="1301212"/>
                  </a:cubicBezTo>
                  <a:lnTo>
                    <a:pt x="1908386" y="1432378"/>
                  </a:lnTo>
                  <a:lnTo>
                    <a:pt x="1826876" y="1573558"/>
                  </a:lnTo>
                  <a:lnTo>
                    <a:pt x="1635119" y="1503759"/>
                  </a:lnTo>
                  <a:cubicBezTo>
                    <a:pt x="1567339" y="1589384"/>
                    <a:pt x="1482824" y="1660301"/>
                    <a:pt x="1386730" y="1712182"/>
                  </a:cubicBezTo>
                  <a:lnTo>
                    <a:pt x="1422171" y="1913146"/>
                  </a:lnTo>
                  <a:lnTo>
                    <a:pt x="1268981" y="1968902"/>
                  </a:lnTo>
                  <a:lnTo>
                    <a:pt x="1166953" y="1792174"/>
                  </a:lnTo>
                  <a:cubicBezTo>
                    <a:pt x="1059992" y="1814199"/>
                    <a:pt x="949665" y="1814199"/>
                    <a:pt x="842704" y="1792174"/>
                  </a:cubicBezTo>
                  <a:lnTo>
                    <a:pt x="740677" y="1968902"/>
                  </a:lnTo>
                  <a:lnTo>
                    <a:pt x="587487" y="1913146"/>
                  </a:lnTo>
                  <a:lnTo>
                    <a:pt x="622928" y="1712182"/>
                  </a:lnTo>
                  <a:cubicBezTo>
                    <a:pt x="526834" y="1660301"/>
                    <a:pt x="442319" y="1589384"/>
                    <a:pt x="374539" y="1503759"/>
                  </a:cubicBezTo>
                  <a:lnTo>
                    <a:pt x="182782" y="1573558"/>
                  </a:lnTo>
                  <a:lnTo>
                    <a:pt x="101272" y="1432378"/>
                  </a:lnTo>
                  <a:lnTo>
                    <a:pt x="257598" y="1301211"/>
                  </a:lnTo>
                  <a:cubicBezTo>
                    <a:pt x="217334" y="1199700"/>
                    <a:pt x="198176" y="1091049"/>
                    <a:pt x="201293" y="981888"/>
                  </a:cubicBezTo>
                  <a:lnTo>
                    <a:pt x="9533" y="912099"/>
                  </a:lnTo>
                  <a:lnTo>
                    <a:pt x="37841" y="751555"/>
                  </a:lnTo>
                  <a:lnTo>
                    <a:pt x="241906" y="751560"/>
                  </a:lnTo>
                  <a:cubicBezTo>
                    <a:pt x="276313" y="647917"/>
                    <a:pt x="331476" y="552371"/>
                    <a:pt x="404030" y="470752"/>
                  </a:cubicBezTo>
                  <a:lnTo>
                    <a:pt x="301993" y="294030"/>
                  </a:lnTo>
                  <a:lnTo>
                    <a:pt x="426875" y="189242"/>
                  </a:lnTo>
                  <a:lnTo>
                    <a:pt x="583194" y="320417"/>
                  </a:lnTo>
                  <a:cubicBezTo>
                    <a:pt x="676171" y="263138"/>
                    <a:pt x="779845" y="225404"/>
                    <a:pt x="887888" y="209517"/>
                  </a:cubicBezTo>
                  <a:lnTo>
                    <a:pt x="923319" y="8551"/>
                  </a:lnTo>
                  <a:lnTo>
                    <a:pt x="1086339" y="8551"/>
                  </a:lnTo>
                  <a:lnTo>
                    <a:pt x="1121770" y="209517"/>
                  </a:lnTo>
                  <a:cubicBezTo>
                    <a:pt x="1229813" y="225403"/>
                    <a:pt x="1333487" y="263137"/>
                    <a:pt x="1426464" y="320417"/>
                  </a:cubicBez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24351" tIns="491073" rIns="424351" bIns="526219" numCol="1" spcCol="1270" anchor="ctr" anchorCtr="0">
              <a:noAutofit/>
            </a:bodyPr>
            <a:lstStyle/>
            <a:p>
              <a:pPr marL="0" marR="0" lvl="0" indent="0" algn="ctr" defTabSz="1088136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448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Research question</a:t>
              </a:r>
              <a:endParaRPr kumimoji="0" lang="en-SE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C138D5E-590B-2AF1-BD78-1B4173E40C3B}"/>
                </a:ext>
              </a:extLst>
            </p:cNvPr>
            <p:cNvSpPr/>
            <p:nvPr/>
          </p:nvSpPr>
          <p:spPr>
            <a:xfrm>
              <a:off x="2841106" y="4110449"/>
              <a:ext cx="1667766" cy="1667766"/>
            </a:xfrm>
            <a:custGeom>
              <a:avLst/>
              <a:gdLst>
                <a:gd name="connsiteX0" fmla="*/ 1093615 w 1461570"/>
                <a:gd name="connsiteY0" fmla="*/ 370179 h 1461570"/>
                <a:gd name="connsiteX1" fmla="*/ 1309246 w 1461570"/>
                <a:gd name="connsiteY1" fmla="*/ 305191 h 1461570"/>
                <a:gd name="connsiteX2" fmla="*/ 1388591 w 1461570"/>
                <a:gd name="connsiteY2" fmla="*/ 442620 h 1461570"/>
                <a:gd name="connsiteX3" fmla="*/ 1224495 w 1461570"/>
                <a:gd name="connsiteY3" fmla="*/ 596868 h 1461570"/>
                <a:gd name="connsiteX4" fmla="*/ 1224495 w 1461570"/>
                <a:gd name="connsiteY4" fmla="*/ 864702 h 1461570"/>
                <a:gd name="connsiteX5" fmla="*/ 1388591 w 1461570"/>
                <a:gd name="connsiteY5" fmla="*/ 1018950 h 1461570"/>
                <a:gd name="connsiteX6" fmla="*/ 1309246 w 1461570"/>
                <a:gd name="connsiteY6" fmla="*/ 1156379 h 1461570"/>
                <a:gd name="connsiteX7" fmla="*/ 1093615 w 1461570"/>
                <a:gd name="connsiteY7" fmla="*/ 1091391 h 1461570"/>
                <a:gd name="connsiteX8" fmla="*/ 861664 w 1461570"/>
                <a:gd name="connsiteY8" fmla="*/ 1225308 h 1461570"/>
                <a:gd name="connsiteX9" fmla="*/ 810129 w 1461570"/>
                <a:gd name="connsiteY9" fmla="*/ 1444544 h 1461570"/>
                <a:gd name="connsiteX10" fmla="*/ 651441 w 1461570"/>
                <a:gd name="connsiteY10" fmla="*/ 1444544 h 1461570"/>
                <a:gd name="connsiteX11" fmla="*/ 599906 w 1461570"/>
                <a:gd name="connsiteY11" fmla="*/ 1225309 h 1461570"/>
                <a:gd name="connsiteX12" fmla="*/ 367955 w 1461570"/>
                <a:gd name="connsiteY12" fmla="*/ 1091392 h 1461570"/>
                <a:gd name="connsiteX13" fmla="*/ 152324 w 1461570"/>
                <a:gd name="connsiteY13" fmla="*/ 1156379 h 1461570"/>
                <a:gd name="connsiteX14" fmla="*/ 72979 w 1461570"/>
                <a:gd name="connsiteY14" fmla="*/ 1018950 h 1461570"/>
                <a:gd name="connsiteX15" fmla="*/ 237075 w 1461570"/>
                <a:gd name="connsiteY15" fmla="*/ 864702 h 1461570"/>
                <a:gd name="connsiteX16" fmla="*/ 237075 w 1461570"/>
                <a:gd name="connsiteY16" fmla="*/ 596868 h 1461570"/>
                <a:gd name="connsiteX17" fmla="*/ 72979 w 1461570"/>
                <a:gd name="connsiteY17" fmla="*/ 442620 h 1461570"/>
                <a:gd name="connsiteX18" fmla="*/ 152324 w 1461570"/>
                <a:gd name="connsiteY18" fmla="*/ 305191 h 1461570"/>
                <a:gd name="connsiteX19" fmla="*/ 367955 w 1461570"/>
                <a:gd name="connsiteY19" fmla="*/ 370179 h 1461570"/>
                <a:gd name="connsiteX20" fmla="*/ 599906 w 1461570"/>
                <a:gd name="connsiteY20" fmla="*/ 236262 h 1461570"/>
                <a:gd name="connsiteX21" fmla="*/ 651441 w 1461570"/>
                <a:gd name="connsiteY21" fmla="*/ 17026 h 1461570"/>
                <a:gd name="connsiteX22" fmla="*/ 810129 w 1461570"/>
                <a:gd name="connsiteY22" fmla="*/ 17026 h 1461570"/>
                <a:gd name="connsiteX23" fmla="*/ 861664 w 1461570"/>
                <a:gd name="connsiteY23" fmla="*/ 236261 h 1461570"/>
                <a:gd name="connsiteX24" fmla="*/ 1093615 w 1461570"/>
                <a:gd name="connsiteY24" fmla="*/ 370178 h 1461570"/>
                <a:gd name="connsiteX25" fmla="*/ 1093615 w 1461570"/>
                <a:gd name="connsiteY25" fmla="*/ 370179 h 1461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461570" h="1461570">
                  <a:moveTo>
                    <a:pt x="1093615" y="370179"/>
                  </a:moveTo>
                  <a:lnTo>
                    <a:pt x="1309246" y="305191"/>
                  </a:lnTo>
                  <a:lnTo>
                    <a:pt x="1388591" y="442620"/>
                  </a:lnTo>
                  <a:lnTo>
                    <a:pt x="1224495" y="596868"/>
                  </a:lnTo>
                  <a:cubicBezTo>
                    <a:pt x="1248282" y="684562"/>
                    <a:pt x="1248282" y="777009"/>
                    <a:pt x="1224495" y="864702"/>
                  </a:cubicBezTo>
                  <a:lnTo>
                    <a:pt x="1388591" y="1018950"/>
                  </a:lnTo>
                  <a:lnTo>
                    <a:pt x="1309246" y="1156379"/>
                  </a:lnTo>
                  <a:lnTo>
                    <a:pt x="1093615" y="1091391"/>
                  </a:lnTo>
                  <a:cubicBezTo>
                    <a:pt x="1029563" y="1155838"/>
                    <a:pt x="949502" y="1202061"/>
                    <a:pt x="861664" y="1225308"/>
                  </a:cubicBezTo>
                  <a:lnTo>
                    <a:pt x="810129" y="1444544"/>
                  </a:lnTo>
                  <a:lnTo>
                    <a:pt x="651441" y="1444544"/>
                  </a:lnTo>
                  <a:lnTo>
                    <a:pt x="599906" y="1225309"/>
                  </a:lnTo>
                  <a:cubicBezTo>
                    <a:pt x="512068" y="1202062"/>
                    <a:pt x="432006" y="1155838"/>
                    <a:pt x="367955" y="1091392"/>
                  </a:cubicBezTo>
                  <a:lnTo>
                    <a:pt x="152324" y="1156379"/>
                  </a:lnTo>
                  <a:lnTo>
                    <a:pt x="72979" y="1018950"/>
                  </a:lnTo>
                  <a:lnTo>
                    <a:pt x="237075" y="864702"/>
                  </a:lnTo>
                  <a:cubicBezTo>
                    <a:pt x="213288" y="777008"/>
                    <a:pt x="213288" y="684561"/>
                    <a:pt x="237075" y="596868"/>
                  </a:cubicBezTo>
                  <a:lnTo>
                    <a:pt x="72979" y="442620"/>
                  </a:lnTo>
                  <a:lnTo>
                    <a:pt x="152324" y="305191"/>
                  </a:lnTo>
                  <a:lnTo>
                    <a:pt x="367955" y="370179"/>
                  </a:lnTo>
                  <a:cubicBezTo>
                    <a:pt x="432007" y="305732"/>
                    <a:pt x="512068" y="259509"/>
                    <a:pt x="599906" y="236262"/>
                  </a:cubicBezTo>
                  <a:lnTo>
                    <a:pt x="651441" y="17026"/>
                  </a:lnTo>
                  <a:lnTo>
                    <a:pt x="810129" y="17026"/>
                  </a:lnTo>
                  <a:lnTo>
                    <a:pt x="861664" y="236261"/>
                  </a:lnTo>
                  <a:cubicBezTo>
                    <a:pt x="949502" y="259508"/>
                    <a:pt x="1029564" y="305732"/>
                    <a:pt x="1093615" y="370178"/>
                  </a:cubicBezTo>
                  <a:lnTo>
                    <a:pt x="1093615" y="370179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88275" tIns="390499" rIns="388275" bIns="390499" numCol="1" spcCol="1270" anchor="ctr" anchorCtr="0">
              <a:noAutofit/>
            </a:bodyPr>
            <a:lstStyle/>
            <a:p>
              <a:pPr marL="0" marR="0" lvl="0" indent="0" algn="ctr" defTabSz="1088136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448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Data</a:t>
              </a:r>
              <a:endParaRPr kumimoji="0" lang="en-SE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9090740-B559-C7E3-C193-0CA2484DCAA9}"/>
                </a:ext>
              </a:extLst>
            </p:cNvPr>
            <p:cNvSpPr/>
            <p:nvPr/>
          </p:nvSpPr>
          <p:spPr>
            <a:xfrm>
              <a:off x="3791126" y="2918478"/>
              <a:ext cx="1851687" cy="1851687"/>
            </a:xfrm>
            <a:custGeom>
              <a:avLst/>
              <a:gdLst>
                <a:gd name="connsiteX0" fmla="*/ 1071520 w 1432040"/>
                <a:gd name="connsiteY0" fmla="*/ 362699 h 1432040"/>
                <a:gd name="connsiteX1" fmla="*/ 1282794 w 1432040"/>
                <a:gd name="connsiteY1" fmla="*/ 299025 h 1432040"/>
                <a:gd name="connsiteX2" fmla="*/ 1360535 w 1432040"/>
                <a:gd name="connsiteY2" fmla="*/ 433677 h 1432040"/>
                <a:gd name="connsiteX3" fmla="*/ 1199754 w 1432040"/>
                <a:gd name="connsiteY3" fmla="*/ 584809 h 1432040"/>
                <a:gd name="connsiteX4" fmla="*/ 1199754 w 1432040"/>
                <a:gd name="connsiteY4" fmla="*/ 847232 h 1432040"/>
                <a:gd name="connsiteX5" fmla="*/ 1360535 w 1432040"/>
                <a:gd name="connsiteY5" fmla="*/ 998363 h 1432040"/>
                <a:gd name="connsiteX6" fmla="*/ 1282794 w 1432040"/>
                <a:gd name="connsiteY6" fmla="*/ 1133015 h 1432040"/>
                <a:gd name="connsiteX7" fmla="*/ 1071520 w 1432040"/>
                <a:gd name="connsiteY7" fmla="*/ 1069341 h 1432040"/>
                <a:gd name="connsiteX8" fmla="*/ 844255 w 1432040"/>
                <a:gd name="connsiteY8" fmla="*/ 1200552 h 1432040"/>
                <a:gd name="connsiteX9" fmla="*/ 793761 w 1432040"/>
                <a:gd name="connsiteY9" fmla="*/ 1415358 h 1432040"/>
                <a:gd name="connsiteX10" fmla="*/ 638279 w 1432040"/>
                <a:gd name="connsiteY10" fmla="*/ 1415358 h 1432040"/>
                <a:gd name="connsiteX11" fmla="*/ 587785 w 1432040"/>
                <a:gd name="connsiteY11" fmla="*/ 1200552 h 1432040"/>
                <a:gd name="connsiteX12" fmla="*/ 360520 w 1432040"/>
                <a:gd name="connsiteY12" fmla="*/ 1069341 h 1432040"/>
                <a:gd name="connsiteX13" fmla="*/ 149246 w 1432040"/>
                <a:gd name="connsiteY13" fmla="*/ 1133015 h 1432040"/>
                <a:gd name="connsiteX14" fmla="*/ 71505 w 1432040"/>
                <a:gd name="connsiteY14" fmla="*/ 998363 h 1432040"/>
                <a:gd name="connsiteX15" fmla="*/ 232286 w 1432040"/>
                <a:gd name="connsiteY15" fmla="*/ 847231 h 1432040"/>
                <a:gd name="connsiteX16" fmla="*/ 232286 w 1432040"/>
                <a:gd name="connsiteY16" fmla="*/ 584808 h 1432040"/>
                <a:gd name="connsiteX17" fmla="*/ 71505 w 1432040"/>
                <a:gd name="connsiteY17" fmla="*/ 433677 h 1432040"/>
                <a:gd name="connsiteX18" fmla="*/ 149246 w 1432040"/>
                <a:gd name="connsiteY18" fmla="*/ 299025 h 1432040"/>
                <a:gd name="connsiteX19" fmla="*/ 360520 w 1432040"/>
                <a:gd name="connsiteY19" fmla="*/ 362699 h 1432040"/>
                <a:gd name="connsiteX20" fmla="*/ 587785 w 1432040"/>
                <a:gd name="connsiteY20" fmla="*/ 231488 h 1432040"/>
                <a:gd name="connsiteX21" fmla="*/ 638279 w 1432040"/>
                <a:gd name="connsiteY21" fmla="*/ 16682 h 1432040"/>
                <a:gd name="connsiteX22" fmla="*/ 793761 w 1432040"/>
                <a:gd name="connsiteY22" fmla="*/ 16682 h 1432040"/>
                <a:gd name="connsiteX23" fmla="*/ 844255 w 1432040"/>
                <a:gd name="connsiteY23" fmla="*/ 231488 h 1432040"/>
                <a:gd name="connsiteX24" fmla="*/ 1071520 w 1432040"/>
                <a:gd name="connsiteY24" fmla="*/ 362699 h 1432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432040" h="1432040">
                  <a:moveTo>
                    <a:pt x="921728" y="362239"/>
                  </a:moveTo>
                  <a:lnTo>
                    <a:pt x="1074899" y="267373"/>
                  </a:lnTo>
                  <a:lnTo>
                    <a:pt x="1164667" y="357141"/>
                  </a:lnTo>
                  <a:lnTo>
                    <a:pt x="1069801" y="510312"/>
                  </a:lnTo>
                  <a:cubicBezTo>
                    <a:pt x="1106339" y="573152"/>
                    <a:pt x="1125481" y="644589"/>
                    <a:pt x="1125257" y="717279"/>
                  </a:cubicBezTo>
                  <a:lnTo>
                    <a:pt x="1283999" y="802495"/>
                  </a:lnTo>
                  <a:lnTo>
                    <a:pt x="1251142" y="925120"/>
                  </a:lnTo>
                  <a:lnTo>
                    <a:pt x="1071059" y="919549"/>
                  </a:lnTo>
                  <a:cubicBezTo>
                    <a:pt x="1034908" y="982613"/>
                    <a:pt x="982613" y="1034908"/>
                    <a:pt x="919549" y="1071059"/>
                  </a:cubicBezTo>
                  <a:lnTo>
                    <a:pt x="925120" y="1251142"/>
                  </a:lnTo>
                  <a:lnTo>
                    <a:pt x="802495" y="1283999"/>
                  </a:lnTo>
                  <a:lnTo>
                    <a:pt x="717278" y="1125258"/>
                  </a:lnTo>
                  <a:cubicBezTo>
                    <a:pt x="644588" y="1125481"/>
                    <a:pt x="573151" y="1106339"/>
                    <a:pt x="510312" y="1069801"/>
                  </a:cubicBezTo>
                  <a:lnTo>
                    <a:pt x="357141" y="1164667"/>
                  </a:lnTo>
                  <a:lnTo>
                    <a:pt x="267373" y="1074899"/>
                  </a:lnTo>
                  <a:lnTo>
                    <a:pt x="362239" y="921728"/>
                  </a:lnTo>
                  <a:cubicBezTo>
                    <a:pt x="325701" y="858888"/>
                    <a:pt x="306559" y="787451"/>
                    <a:pt x="306783" y="714761"/>
                  </a:cubicBezTo>
                  <a:lnTo>
                    <a:pt x="148041" y="629545"/>
                  </a:lnTo>
                  <a:lnTo>
                    <a:pt x="180898" y="506920"/>
                  </a:lnTo>
                  <a:lnTo>
                    <a:pt x="360981" y="512491"/>
                  </a:lnTo>
                  <a:cubicBezTo>
                    <a:pt x="397132" y="449427"/>
                    <a:pt x="449427" y="397132"/>
                    <a:pt x="512491" y="360981"/>
                  </a:cubicBezTo>
                  <a:lnTo>
                    <a:pt x="506920" y="180898"/>
                  </a:lnTo>
                  <a:lnTo>
                    <a:pt x="629545" y="148041"/>
                  </a:lnTo>
                  <a:lnTo>
                    <a:pt x="714762" y="306782"/>
                  </a:lnTo>
                  <a:cubicBezTo>
                    <a:pt x="787452" y="306559"/>
                    <a:pt x="858889" y="325701"/>
                    <a:pt x="921728" y="362239"/>
                  </a:cubicBez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95330" tIns="495331" rIns="495331" bIns="495330" numCol="1" spcCol="1270" anchor="ctr" anchorCtr="0">
              <a:noAutofit/>
            </a:bodyPr>
            <a:lstStyle/>
            <a:p>
              <a:pPr marL="0" marR="0" lvl="0" indent="0" algn="ctr" defTabSz="1088136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448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Methods</a:t>
              </a:r>
              <a:endParaRPr kumimoji="0" lang="en-SE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00B1A07F-52FC-C304-A373-76646F3B4234}"/>
              </a:ext>
            </a:extLst>
          </p:cNvPr>
          <p:cNvSpPr txBox="1"/>
          <p:nvPr/>
        </p:nvSpPr>
        <p:spPr>
          <a:xfrm>
            <a:off x="645064" y="2366128"/>
            <a:ext cx="5032441" cy="3111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Postulating that data science is more exploratory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Given (typically large and complex) datasets</a:t>
            </a:r>
          </a:p>
          <a:p>
            <a:pPr marL="742950" marR="0" lvl="1" indent="-28575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More exploratory, open-minded approach</a:t>
            </a:r>
          </a:p>
          <a:p>
            <a:pPr marL="742950" marR="0" lvl="1" indent="-28575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Apply methods to prune out insights data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Although general topic area given by the data</a:t>
            </a:r>
          </a:p>
          <a:p>
            <a:pPr marL="742950" marR="0" lvl="1" indent="-28575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Perhaps more open to </a:t>
            </a:r>
            <a:r>
              <a:rPr kumimoji="0" lang="en-GB" sz="1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finding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signals</a:t>
            </a:r>
          </a:p>
          <a:p>
            <a:pPr marL="742950" marR="0" lvl="1" indent="-28575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Seed to an interesting research question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Formulating question (or topic)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Connecting with previous research</a:t>
            </a:r>
          </a:p>
        </p:txBody>
      </p:sp>
      <p:sp>
        <p:nvSpPr>
          <p:cNvPr id="3" name="Arrow: Left-Right 2">
            <a:extLst>
              <a:ext uri="{FF2B5EF4-FFF2-40B4-BE49-F238E27FC236}">
                <a16:creationId xmlns:a16="http://schemas.microsoft.com/office/drawing/2014/main" id="{67D57624-D6A8-4D25-CA4E-2AA3FF9CBC36}"/>
              </a:ext>
            </a:extLst>
          </p:cNvPr>
          <p:cNvSpPr/>
          <p:nvPr/>
        </p:nvSpPr>
        <p:spPr>
          <a:xfrm rot="18765137">
            <a:off x="8252433" y="3123271"/>
            <a:ext cx="2210907" cy="1348033"/>
          </a:xfrm>
          <a:prstGeom prst="leftRightArrow">
            <a:avLst/>
          </a:prstGeom>
          <a:solidFill>
            <a:srgbClr val="FFFF00">
              <a:alpha val="51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 Science</a:t>
            </a:r>
            <a:endParaRPr kumimoji="0" lang="en-SE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Arrow: Down 4">
            <a:extLst>
              <a:ext uri="{FF2B5EF4-FFF2-40B4-BE49-F238E27FC236}">
                <a16:creationId xmlns:a16="http://schemas.microsoft.com/office/drawing/2014/main" id="{7AC73CBB-D1D2-0F4C-5A61-BFE4F3E0B355}"/>
              </a:ext>
            </a:extLst>
          </p:cNvPr>
          <p:cNvSpPr/>
          <p:nvPr/>
        </p:nvSpPr>
        <p:spPr>
          <a:xfrm rot="7754746">
            <a:off x="7731125" y="2147137"/>
            <a:ext cx="1130372" cy="1467342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FF00">
              <a:alpha val="5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E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89508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uiExpand="1" build="p"/>
      <p:bldP spid="3" grpId="0" animBg="1"/>
      <p:bldP spid="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DBC6133C-0615-4CE4-9132-37E609A9BD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D9C349-C630-1C22-8A70-3344EA94F3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064" y="525982"/>
            <a:ext cx="4282983" cy="1200361"/>
          </a:xfrm>
        </p:spPr>
        <p:txBody>
          <a:bodyPr anchor="b">
            <a:normAutofit/>
          </a:bodyPr>
          <a:lstStyle/>
          <a:p>
            <a:r>
              <a:rPr lang="en-GB" sz="3300"/>
              <a:t>Social Network Analysis</a:t>
            </a:r>
            <a:br>
              <a:rPr lang="en-GB" sz="3300"/>
            </a:br>
            <a:r>
              <a:rPr lang="en-GB" sz="3300"/>
              <a:t>and CSS</a:t>
            </a:r>
            <a:endParaRPr lang="en-SE" sz="330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69CC832-2974-4E8D-90ED-3E2941BA7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6533" y="1944913"/>
            <a:ext cx="40233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52C3D3-3A7E-940A-02B0-D4F01D724B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066" y="2031101"/>
            <a:ext cx="4472042" cy="3511943"/>
          </a:xfrm>
        </p:spPr>
        <p:txBody>
          <a:bodyPr anchor="ctr">
            <a:normAutofit/>
          </a:bodyPr>
          <a:lstStyle/>
          <a:p>
            <a:r>
              <a:rPr lang="en-GB" sz="2000" dirty="0"/>
              <a:t>Ethnographic cycle (Gladwin 1989)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GB" sz="1600" dirty="0"/>
              <a:t>Ask ethnographic questions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GB" sz="1600" dirty="0"/>
              <a:t>Collect data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GB" sz="1600" dirty="0" err="1"/>
              <a:t>Analyze</a:t>
            </a:r>
            <a:r>
              <a:rPr lang="en-GB" sz="1600" dirty="0"/>
              <a:t> data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GB" sz="1600" dirty="0"/>
              <a:t>Discover better question (repeat from 1)</a:t>
            </a:r>
          </a:p>
          <a:p>
            <a:r>
              <a:rPr lang="en-GB" sz="2000" dirty="0"/>
              <a:t>In context of CSS (and SNA)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GB" sz="1600" dirty="0"/>
              <a:t>Research question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GB" sz="1600" dirty="0"/>
              <a:t>Database, scraping, wrangling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GB" sz="1600" dirty="0"/>
              <a:t>Methods and analysis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GB" sz="1600" dirty="0"/>
              <a:t>Discover better questions (repeat from 1)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5222F96-971A-4F90-B841-6BAB416C7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25843" y="6053360"/>
            <a:ext cx="740664" cy="154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8980754-6F4B-43C9-B9BE-127B6BED6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904923" y="215201"/>
            <a:ext cx="740664" cy="118334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6793" y="354959"/>
            <a:ext cx="6184973" cy="5915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2" descr="Sage Research Methods - Ethnographic Decision Tree Modeling">
            <a:extLst>
              <a:ext uri="{FF2B5EF4-FFF2-40B4-BE49-F238E27FC236}">
                <a16:creationId xmlns:a16="http://schemas.microsoft.com/office/drawing/2014/main" id="{13427FB4-90FC-3246-EABD-6151EEA425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230"/>
          <a:stretch/>
        </p:blipFill>
        <p:spPr bwMode="auto">
          <a:xfrm>
            <a:off x="6241259" y="237196"/>
            <a:ext cx="5124947" cy="5899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570737-F25B-0898-80E0-89F0F3327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240"/>
            <a:ext cx="2743200" cy="365125"/>
          </a:xfrm>
        </p:spPr>
        <p:txBody>
          <a:bodyPr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A4C0CD32-A6C8-4BA5-B3DF-D8325E32CAA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0C1D341-1E48-F68C-5095-A243E369538A}"/>
              </a:ext>
            </a:extLst>
          </p:cNvPr>
          <p:cNvGrpSpPr/>
          <p:nvPr/>
        </p:nvGrpSpPr>
        <p:grpSpPr>
          <a:xfrm>
            <a:off x="7617923" y="2834565"/>
            <a:ext cx="1279998" cy="1188234"/>
            <a:chOff x="1969660" y="2368393"/>
            <a:chExt cx="3673153" cy="3409822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D0DBE153-A168-0C8D-1D01-D06C5DFAD46E}"/>
                </a:ext>
              </a:extLst>
            </p:cNvPr>
            <p:cNvSpPr/>
            <p:nvPr/>
          </p:nvSpPr>
          <p:spPr>
            <a:xfrm>
              <a:off x="1969660" y="2368393"/>
              <a:ext cx="2009658" cy="2009658"/>
            </a:xfrm>
            <a:custGeom>
              <a:avLst/>
              <a:gdLst>
                <a:gd name="connsiteX0" fmla="*/ 1426464 w 2009658"/>
                <a:gd name="connsiteY0" fmla="*/ 320417 h 2009658"/>
                <a:gd name="connsiteX1" fmla="*/ 1582783 w 2009658"/>
                <a:gd name="connsiteY1" fmla="*/ 189242 h 2009658"/>
                <a:gd name="connsiteX2" fmla="*/ 1707665 w 2009658"/>
                <a:gd name="connsiteY2" fmla="*/ 294030 h 2009658"/>
                <a:gd name="connsiteX3" fmla="*/ 1605627 w 2009658"/>
                <a:gd name="connsiteY3" fmla="*/ 470753 h 2009658"/>
                <a:gd name="connsiteX4" fmla="*/ 1767751 w 2009658"/>
                <a:gd name="connsiteY4" fmla="*/ 751561 h 2009658"/>
                <a:gd name="connsiteX5" fmla="*/ 1971817 w 2009658"/>
                <a:gd name="connsiteY5" fmla="*/ 751555 h 2009658"/>
                <a:gd name="connsiteX6" fmla="*/ 2000125 w 2009658"/>
                <a:gd name="connsiteY6" fmla="*/ 912099 h 2009658"/>
                <a:gd name="connsiteX7" fmla="*/ 1808365 w 2009658"/>
                <a:gd name="connsiteY7" fmla="*/ 981889 h 2009658"/>
                <a:gd name="connsiteX8" fmla="*/ 1752060 w 2009658"/>
                <a:gd name="connsiteY8" fmla="*/ 1301212 h 2009658"/>
                <a:gd name="connsiteX9" fmla="*/ 1908386 w 2009658"/>
                <a:gd name="connsiteY9" fmla="*/ 1432378 h 2009658"/>
                <a:gd name="connsiteX10" fmla="*/ 1826876 w 2009658"/>
                <a:gd name="connsiteY10" fmla="*/ 1573558 h 2009658"/>
                <a:gd name="connsiteX11" fmla="*/ 1635119 w 2009658"/>
                <a:gd name="connsiteY11" fmla="*/ 1503759 h 2009658"/>
                <a:gd name="connsiteX12" fmla="*/ 1386730 w 2009658"/>
                <a:gd name="connsiteY12" fmla="*/ 1712182 h 2009658"/>
                <a:gd name="connsiteX13" fmla="*/ 1422171 w 2009658"/>
                <a:gd name="connsiteY13" fmla="*/ 1913146 h 2009658"/>
                <a:gd name="connsiteX14" fmla="*/ 1268981 w 2009658"/>
                <a:gd name="connsiteY14" fmla="*/ 1968902 h 2009658"/>
                <a:gd name="connsiteX15" fmla="*/ 1166953 w 2009658"/>
                <a:gd name="connsiteY15" fmla="*/ 1792174 h 2009658"/>
                <a:gd name="connsiteX16" fmla="*/ 842704 w 2009658"/>
                <a:gd name="connsiteY16" fmla="*/ 1792174 h 2009658"/>
                <a:gd name="connsiteX17" fmla="*/ 740677 w 2009658"/>
                <a:gd name="connsiteY17" fmla="*/ 1968902 h 2009658"/>
                <a:gd name="connsiteX18" fmla="*/ 587487 w 2009658"/>
                <a:gd name="connsiteY18" fmla="*/ 1913146 h 2009658"/>
                <a:gd name="connsiteX19" fmla="*/ 622928 w 2009658"/>
                <a:gd name="connsiteY19" fmla="*/ 1712182 h 2009658"/>
                <a:gd name="connsiteX20" fmla="*/ 374539 w 2009658"/>
                <a:gd name="connsiteY20" fmla="*/ 1503759 h 2009658"/>
                <a:gd name="connsiteX21" fmla="*/ 182782 w 2009658"/>
                <a:gd name="connsiteY21" fmla="*/ 1573558 h 2009658"/>
                <a:gd name="connsiteX22" fmla="*/ 101272 w 2009658"/>
                <a:gd name="connsiteY22" fmla="*/ 1432378 h 2009658"/>
                <a:gd name="connsiteX23" fmla="*/ 257598 w 2009658"/>
                <a:gd name="connsiteY23" fmla="*/ 1301211 h 2009658"/>
                <a:gd name="connsiteX24" fmla="*/ 201293 w 2009658"/>
                <a:gd name="connsiteY24" fmla="*/ 981888 h 2009658"/>
                <a:gd name="connsiteX25" fmla="*/ 9533 w 2009658"/>
                <a:gd name="connsiteY25" fmla="*/ 912099 h 2009658"/>
                <a:gd name="connsiteX26" fmla="*/ 37841 w 2009658"/>
                <a:gd name="connsiteY26" fmla="*/ 751555 h 2009658"/>
                <a:gd name="connsiteX27" fmla="*/ 241906 w 2009658"/>
                <a:gd name="connsiteY27" fmla="*/ 751560 h 2009658"/>
                <a:gd name="connsiteX28" fmla="*/ 404030 w 2009658"/>
                <a:gd name="connsiteY28" fmla="*/ 470752 h 2009658"/>
                <a:gd name="connsiteX29" fmla="*/ 301993 w 2009658"/>
                <a:gd name="connsiteY29" fmla="*/ 294030 h 2009658"/>
                <a:gd name="connsiteX30" fmla="*/ 426875 w 2009658"/>
                <a:gd name="connsiteY30" fmla="*/ 189242 h 2009658"/>
                <a:gd name="connsiteX31" fmla="*/ 583194 w 2009658"/>
                <a:gd name="connsiteY31" fmla="*/ 320417 h 2009658"/>
                <a:gd name="connsiteX32" fmla="*/ 887888 w 2009658"/>
                <a:gd name="connsiteY32" fmla="*/ 209517 h 2009658"/>
                <a:gd name="connsiteX33" fmla="*/ 923319 w 2009658"/>
                <a:gd name="connsiteY33" fmla="*/ 8551 h 2009658"/>
                <a:gd name="connsiteX34" fmla="*/ 1086339 w 2009658"/>
                <a:gd name="connsiteY34" fmla="*/ 8551 h 2009658"/>
                <a:gd name="connsiteX35" fmla="*/ 1121770 w 2009658"/>
                <a:gd name="connsiteY35" fmla="*/ 209517 h 2009658"/>
                <a:gd name="connsiteX36" fmla="*/ 1426464 w 2009658"/>
                <a:gd name="connsiteY36" fmla="*/ 320417 h 2009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009658" h="2009658">
                  <a:moveTo>
                    <a:pt x="1426464" y="320417"/>
                  </a:moveTo>
                  <a:lnTo>
                    <a:pt x="1582783" y="189242"/>
                  </a:lnTo>
                  <a:lnTo>
                    <a:pt x="1707665" y="294030"/>
                  </a:lnTo>
                  <a:lnTo>
                    <a:pt x="1605627" y="470753"/>
                  </a:lnTo>
                  <a:cubicBezTo>
                    <a:pt x="1678181" y="552372"/>
                    <a:pt x="1733345" y="647917"/>
                    <a:pt x="1767751" y="751561"/>
                  </a:cubicBezTo>
                  <a:lnTo>
                    <a:pt x="1971817" y="751555"/>
                  </a:lnTo>
                  <a:lnTo>
                    <a:pt x="2000125" y="912099"/>
                  </a:lnTo>
                  <a:lnTo>
                    <a:pt x="1808365" y="981889"/>
                  </a:lnTo>
                  <a:cubicBezTo>
                    <a:pt x="1811481" y="1091049"/>
                    <a:pt x="1792323" y="1199700"/>
                    <a:pt x="1752060" y="1301212"/>
                  </a:cubicBezTo>
                  <a:lnTo>
                    <a:pt x="1908386" y="1432378"/>
                  </a:lnTo>
                  <a:lnTo>
                    <a:pt x="1826876" y="1573558"/>
                  </a:lnTo>
                  <a:lnTo>
                    <a:pt x="1635119" y="1503759"/>
                  </a:lnTo>
                  <a:cubicBezTo>
                    <a:pt x="1567339" y="1589384"/>
                    <a:pt x="1482824" y="1660301"/>
                    <a:pt x="1386730" y="1712182"/>
                  </a:cubicBezTo>
                  <a:lnTo>
                    <a:pt x="1422171" y="1913146"/>
                  </a:lnTo>
                  <a:lnTo>
                    <a:pt x="1268981" y="1968902"/>
                  </a:lnTo>
                  <a:lnTo>
                    <a:pt x="1166953" y="1792174"/>
                  </a:lnTo>
                  <a:cubicBezTo>
                    <a:pt x="1059992" y="1814199"/>
                    <a:pt x="949665" y="1814199"/>
                    <a:pt x="842704" y="1792174"/>
                  </a:cubicBezTo>
                  <a:lnTo>
                    <a:pt x="740677" y="1968902"/>
                  </a:lnTo>
                  <a:lnTo>
                    <a:pt x="587487" y="1913146"/>
                  </a:lnTo>
                  <a:lnTo>
                    <a:pt x="622928" y="1712182"/>
                  </a:lnTo>
                  <a:cubicBezTo>
                    <a:pt x="526834" y="1660301"/>
                    <a:pt x="442319" y="1589384"/>
                    <a:pt x="374539" y="1503759"/>
                  </a:cubicBezTo>
                  <a:lnTo>
                    <a:pt x="182782" y="1573558"/>
                  </a:lnTo>
                  <a:lnTo>
                    <a:pt x="101272" y="1432378"/>
                  </a:lnTo>
                  <a:lnTo>
                    <a:pt x="257598" y="1301211"/>
                  </a:lnTo>
                  <a:cubicBezTo>
                    <a:pt x="217334" y="1199700"/>
                    <a:pt x="198176" y="1091049"/>
                    <a:pt x="201293" y="981888"/>
                  </a:cubicBezTo>
                  <a:lnTo>
                    <a:pt x="9533" y="912099"/>
                  </a:lnTo>
                  <a:lnTo>
                    <a:pt x="37841" y="751555"/>
                  </a:lnTo>
                  <a:lnTo>
                    <a:pt x="241906" y="751560"/>
                  </a:lnTo>
                  <a:cubicBezTo>
                    <a:pt x="276313" y="647917"/>
                    <a:pt x="331476" y="552371"/>
                    <a:pt x="404030" y="470752"/>
                  </a:cubicBezTo>
                  <a:lnTo>
                    <a:pt x="301993" y="294030"/>
                  </a:lnTo>
                  <a:lnTo>
                    <a:pt x="426875" y="189242"/>
                  </a:lnTo>
                  <a:lnTo>
                    <a:pt x="583194" y="320417"/>
                  </a:lnTo>
                  <a:cubicBezTo>
                    <a:pt x="676171" y="263138"/>
                    <a:pt x="779845" y="225404"/>
                    <a:pt x="887888" y="209517"/>
                  </a:cubicBezTo>
                  <a:lnTo>
                    <a:pt x="923319" y="8551"/>
                  </a:lnTo>
                  <a:lnTo>
                    <a:pt x="1086339" y="8551"/>
                  </a:lnTo>
                  <a:lnTo>
                    <a:pt x="1121770" y="209517"/>
                  </a:lnTo>
                  <a:cubicBezTo>
                    <a:pt x="1229813" y="225403"/>
                    <a:pt x="1333487" y="263137"/>
                    <a:pt x="1426464" y="320417"/>
                  </a:cubicBezTo>
                  <a:close/>
                </a:path>
              </a:pathLst>
            </a:custGeom>
            <a:solidFill>
              <a:schemeClr val="accent1">
                <a:hueOff val="0"/>
                <a:satOff val="0"/>
                <a:lumOff val="0"/>
                <a:alpha val="7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24351" tIns="491073" rIns="424351" bIns="526219" numCol="1" spcCol="1270" anchor="ctr" anchorCtr="0">
              <a:noAutofit/>
            </a:bodyPr>
            <a:lstStyle/>
            <a:p>
              <a:pPr marL="0" marR="0" lvl="0" indent="0" algn="ctr" defTabSz="1088136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en-SE" sz="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5603078B-4AE9-47AA-C11B-6848708D567F}"/>
                </a:ext>
              </a:extLst>
            </p:cNvPr>
            <p:cNvSpPr/>
            <p:nvPr/>
          </p:nvSpPr>
          <p:spPr>
            <a:xfrm>
              <a:off x="2841106" y="4110449"/>
              <a:ext cx="1667766" cy="1667766"/>
            </a:xfrm>
            <a:custGeom>
              <a:avLst/>
              <a:gdLst>
                <a:gd name="connsiteX0" fmla="*/ 1093615 w 1461570"/>
                <a:gd name="connsiteY0" fmla="*/ 370179 h 1461570"/>
                <a:gd name="connsiteX1" fmla="*/ 1309246 w 1461570"/>
                <a:gd name="connsiteY1" fmla="*/ 305191 h 1461570"/>
                <a:gd name="connsiteX2" fmla="*/ 1388591 w 1461570"/>
                <a:gd name="connsiteY2" fmla="*/ 442620 h 1461570"/>
                <a:gd name="connsiteX3" fmla="*/ 1224495 w 1461570"/>
                <a:gd name="connsiteY3" fmla="*/ 596868 h 1461570"/>
                <a:gd name="connsiteX4" fmla="*/ 1224495 w 1461570"/>
                <a:gd name="connsiteY4" fmla="*/ 864702 h 1461570"/>
                <a:gd name="connsiteX5" fmla="*/ 1388591 w 1461570"/>
                <a:gd name="connsiteY5" fmla="*/ 1018950 h 1461570"/>
                <a:gd name="connsiteX6" fmla="*/ 1309246 w 1461570"/>
                <a:gd name="connsiteY6" fmla="*/ 1156379 h 1461570"/>
                <a:gd name="connsiteX7" fmla="*/ 1093615 w 1461570"/>
                <a:gd name="connsiteY7" fmla="*/ 1091391 h 1461570"/>
                <a:gd name="connsiteX8" fmla="*/ 861664 w 1461570"/>
                <a:gd name="connsiteY8" fmla="*/ 1225308 h 1461570"/>
                <a:gd name="connsiteX9" fmla="*/ 810129 w 1461570"/>
                <a:gd name="connsiteY9" fmla="*/ 1444544 h 1461570"/>
                <a:gd name="connsiteX10" fmla="*/ 651441 w 1461570"/>
                <a:gd name="connsiteY10" fmla="*/ 1444544 h 1461570"/>
                <a:gd name="connsiteX11" fmla="*/ 599906 w 1461570"/>
                <a:gd name="connsiteY11" fmla="*/ 1225309 h 1461570"/>
                <a:gd name="connsiteX12" fmla="*/ 367955 w 1461570"/>
                <a:gd name="connsiteY12" fmla="*/ 1091392 h 1461570"/>
                <a:gd name="connsiteX13" fmla="*/ 152324 w 1461570"/>
                <a:gd name="connsiteY13" fmla="*/ 1156379 h 1461570"/>
                <a:gd name="connsiteX14" fmla="*/ 72979 w 1461570"/>
                <a:gd name="connsiteY14" fmla="*/ 1018950 h 1461570"/>
                <a:gd name="connsiteX15" fmla="*/ 237075 w 1461570"/>
                <a:gd name="connsiteY15" fmla="*/ 864702 h 1461570"/>
                <a:gd name="connsiteX16" fmla="*/ 237075 w 1461570"/>
                <a:gd name="connsiteY16" fmla="*/ 596868 h 1461570"/>
                <a:gd name="connsiteX17" fmla="*/ 72979 w 1461570"/>
                <a:gd name="connsiteY17" fmla="*/ 442620 h 1461570"/>
                <a:gd name="connsiteX18" fmla="*/ 152324 w 1461570"/>
                <a:gd name="connsiteY18" fmla="*/ 305191 h 1461570"/>
                <a:gd name="connsiteX19" fmla="*/ 367955 w 1461570"/>
                <a:gd name="connsiteY19" fmla="*/ 370179 h 1461570"/>
                <a:gd name="connsiteX20" fmla="*/ 599906 w 1461570"/>
                <a:gd name="connsiteY20" fmla="*/ 236262 h 1461570"/>
                <a:gd name="connsiteX21" fmla="*/ 651441 w 1461570"/>
                <a:gd name="connsiteY21" fmla="*/ 17026 h 1461570"/>
                <a:gd name="connsiteX22" fmla="*/ 810129 w 1461570"/>
                <a:gd name="connsiteY22" fmla="*/ 17026 h 1461570"/>
                <a:gd name="connsiteX23" fmla="*/ 861664 w 1461570"/>
                <a:gd name="connsiteY23" fmla="*/ 236261 h 1461570"/>
                <a:gd name="connsiteX24" fmla="*/ 1093615 w 1461570"/>
                <a:gd name="connsiteY24" fmla="*/ 370178 h 1461570"/>
                <a:gd name="connsiteX25" fmla="*/ 1093615 w 1461570"/>
                <a:gd name="connsiteY25" fmla="*/ 370179 h 1461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461570" h="1461570">
                  <a:moveTo>
                    <a:pt x="1093615" y="370179"/>
                  </a:moveTo>
                  <a:lnTo>
                    <a:pt x="1309246" y="305191"/>
                  </a:lnTo>
                  <a:lnTo>
                    <a:pt x="1388591" y="442620"/>
                  </a:lnTo>
                  <a:lnTo>
                    <a:pt x="1224495" y="596868"/>
                  </a:lnTo>
                  <a:cubicBezTo>
                    <a:pt x="1248282" y="684562"/>
                    <a:pt x="1248282" y="777009"/>
                    <a:pt x="1224495" y="864702"/>
                  </a:cubicBezTo>
                  <a:lnTo>
                    <a:pt x="1388591" y="1018950"/>
                  </a:lnTo>
                  <a:lnTo>
                    <a:pt x="1309246" y="1156379"/>
                  </a:lnTo>
                  <a:lnTo>
                    <a:pt x="1093615" y="1091391"/>
                  </a:lnTo>
                  <a:cubicBezTo>
                    <a:pt x="1029563" y="1155838"/>
                    <a:pt x="949502" y="1202061"/>
                    <a:pt x="861664" y="1225308"/>
                  </a:cubicBezTo>
                  <a:lnTo>
                    <a:pt x="810129" y="1444544"/>
                  </a:lnTo>
                  <a:lnTo>
                    <a:pt x="651441" y="1444544"/>
                  </a:lnTo>
                  <a:lnTo>
                    <a:pt x="599906" y="1225309"/>
                  </a:lnTo>
                  <a:cubicBezTo>
                    <a:pt x="512068" y="1202062"/>
                    <a:pt x="432006" y="1155838"/>
                    <a:pt x="367955" y="1091392"/>
                  </a:cubicBezTo>
                  <a:lnTo>
                    <a:pt x="152324" y="1156379"/>
                  </a:lnTo>
                  <a:lnTo>
                    <a:pt x="72979" y="1018950"/>
                  </a:lnTo>
                  <a:lnTo>
                    <a:pt x="237075" y="864702"/>
                  </a:lnTo>
                  <a:cubicBezTo>
                    <a:pt x="213288" y="777008"/>
                    <a:pt x="213288" y="684561"/>
                    <a:pt x="237075" y="596868"/>
                  </a:cubicBezTo>
                  <a:lnTo>
                    <a:pt x="72979" y="442620"/>
                  </a:lnTo>
                  <a:lnTo>
                    <a:pt x="152324" y="305191"/>
                  </a:lnTo>
                  <a:lnTo>
                    <a:pt x="367955" y="370179"/>
                  </a:lnTo>
                  <a:cubicBezTo>
                    <a:pt x="432007" y="305732"/>
                    <a:pt x="512068" y="259509"/>
                    <a:pt x="599906" y="236262"/>
                  </a:cubicBezTo>
                  <a:lnTo>
                    <a:pt x="651441" y="17026"/>
                  </a:lnTo>
                  <a:lnTo>
                    <a:pt x="810129" y="17026"/>
                  </a:lnTo>
                  <a:lnTo>
                    <a:pt x="861664" y="236261"/>
                  </a:lnTo>
                  <a:cubicBezTo>
                    <a:pt x="949502" y="259508"/>
                    <a:pt x="1029564" y="305732"/>
                    <a:pt x="1093615" y="370178"/>
                  </a:cubicBezTo>
                  <a:lnTo>
                    <a:pt x="1093615" y="370179"/>
                  </a:lnTo>
                  <a:close/>
                </a:path>
              </a:pathLst>
            </a:custGeom>
            <a:solidFill>
              <a:schemeClr val="accent1">
                <a:hueOff val="0"/>
                <a:satOff val="0"/>
                <a:lumOff val="0"/>
                <a:alpha val="7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88275" tIns="390499" rIns="388275" bIns="390499" numCol="1" spcCol="1270" anchor="ctr" anchorCtr="0">
              <a:noAutofit/>
            </a:bodyPr>
            <a:lstStyle/>
            <a:p>
              <a:pPr marL="0" marR="0" lvl="0" indent="0" algn="ctr" defTabSz="1088136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en-SE" sz="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A5A98BA8-7395-5B30-3DBA-DD53DC11DF9B}"/>
                </a:ext>
              </a:extLst>
            </p:cNvPr>
            <p:cNvSpPr/>
            <p:nvPr/>
          </p:nvSpPr>
          <p:spPr>
            <a:xfrm>
              <a:off x="3791126" y="2918478"/>
              <a:ext cx="1851687" cy="1851687"/>
            </a:xfrm>
            <a:custGeom>
              <a:avLst/>
              <a:gdLst>
                <a:gd name="connsiteX0" fmla="*/ 1071520 w 1432040"/>
                <a:gd name="connsiteY0" fmla="*/ 362699 h 1432040"/>
                <a:gd name="connsiteX1" fmla="*/ 1282794 w 1432040"/>
                <a:gd name="connsiteY1" fmla="*/ 299025 h 1432040"/>
                <a:gd name="connsiteX2" fmla="*/ 1360535 w 1432040"/>
                <a:gd name="connsiteY2" fmla="*/ 433677 h 1432040"/>
                <a:gd name="connsiteX3" fmla="*/ 1199754 w 1432040"/>
                <a:gd name="connsiteY3" fmla="*/ 584809 h 1432040"/>
                <a:gd name="connsiteX4" fmla="*/ 1199754 w 1432040"/>
                <a:gd name="connsiteY4" fmla="*/ 847232 h 1432040"/>
                <a:gd name="connsiteX5" fmla="*/ 1360535 w 1432040"/>
                <a:gd name="connsiteY5" fmla="*/ 998363 h 1432040"/>
                <a:gd name="connsiteX6" fmla="*/ 1282794 w 1432040"/>
                <a:gd name="connsiteY6" fmla="*/ 1133015 h 1432040"/>
                <a:gd name="connsiteX7" fmla="*/ 1071520 w 1432040"/>
                <a:gd name="connsiteY7" fmla="*/ 1069341 h 1432040"/>
                <a:gd name="connsiteX8" fmla="*/ 844255 w 1432040"/>
                <a:gd name="connsiteY8" fmla="*/ 1200552 h 1432040"/>
                <a:gd name="connsiteX9" fmla="*/ 793761 w 1432040"/>
                <a:gd name="connsiteY9" fmla="*/ 1415358 h 1432040"/>
                <a:gd name="connsiteX10" fmla="*/ 638279 w 1432040"/>
                <a:gd name="connsiteY10" fmla="*/ 1415358 h 1432040"/>
                <a:gd name="connsiteX11" fmla="*/ 587785 w 1432040"/>
                <a:gd name="connsiteY11" fmla="*/ 1200552 h 1432040"/>
                <a:gd name="connsiteX12" fmla="*/ 360520 w 1432040"/>
                <a:gd name="connsiteY12" fmla="*/ 1069341 h 1432040"/>
                <a:gd name="connsiteX13" fmla="*/ 149246 w 1432040"/>
                <a:gd name="connsiteY13" fmla="*/ 1133015 h 1432040"/>
                <a:gd name="connsiteX14" fmla="*/ 71505 w 1432040"/>
                <a:gd name="connsiteY14" fmla="*/ 998363 h 1432040"/>
                <a:gd name="connsiteX15" fmla="*/ 232286 w 1432040"/>
                <a:gd name="connsiteY15" fmla="*/ 847231 h 1432040"/>
                <a:gd name="connsiteX16" fmla="*/ 232286 w 1432040"/>
                <a:gd name="connsiteY16" fmla="*/ 584808 h 1432040"/>
                <a:gd name="connsiteX17" fmla="*/ 71505 w 1432040"/>
                <a:gd name="connsiteY17" fmla="*/ 433677 h 1432040"/>
                <a:gd name="connsiteX18" fmla="*/ 149246 w 1432040"/>
                <a:gd name="connsiteY18" fmla="*/ 299025 h 1432040"/>
                <a:gd name="connsiteX19" fmla="*/ 360520 w 1432040"/>
                <a:gd name="connsiteY19" fmla="*/ 362699 h 1432040"/>
                <a:gd name="connsiteX20" fmla="*/ 587785 w 1432040"/>
                <a:gd name="connsiteY20" fmla="*/ 231488 h 1432040"/>
                <a:gd name="connsiteX21" fmla="*/ 638279 w 1432040"/>
                <a:gd name="connsiteY21" fmla="*/ 16682 h 1432040"/>
                <a:gd name="connsiteX22" fmla="*/ 793761 w 1432040"/>
                <a:gd name="connsiteY22" fmla="*/ 16682 h 1432040"/>
                <a:gd name="connsiteX23" fmla="*/ 844255 w 1432040"/>
                <a:gd name="connsiteY23" fmla="*/ 231488 h 1432040"/>
                <a:gd name="connsiteX24" fmla="*/ 1071520 w 1432040"/>
                <a:gd name="connsiteY24" fmla="*/ 362699 h 1432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432040" h="1432040">
                  <a:moveTo>
                    <a:pt x="921728" y="362239"/>
                  </a:moveTo>
                  <a:lnTo>
                    <a:pt x="1074899" y="267373"/>
                  </a:lnTo>
                  <a:lnTo>
                    <a:pt x="1164667" y="357141"/>
                  </a:lnTo>
                  <a:lnTo>
                    <a:pt x="1069801" y="510312"/>
                  </a:lnTo>
                  <a:cubicBezTo>
                    <a:pt x="1106339" y="573152"/>
                    <a:pt x="1125481" y="644589"/>
                    <a:pt x="1125257" y="717279"/>
                  </a:cubicBezTo>
                  <a:lnTo>
                    <a:pt x="1283999" y="802495"/>
                  </a:lnTo>
                  <a:lnTo>
                    <a:pt x="1251142" y="925120"/>
                  </a:lnTo>
                  <a:lnTo>
                    <a:pt x="1071059" y="919549"/>
                  </a:lnTo>
                  <a:cubicBezTo>
                    <a:pt x="1034908" y="982613"/>
                    <a:pt x="982613" y="1034908"/>
                    <a:pt x="919549" y="1071059"/>
                  </a:cubicBezTo>
                  <a:lnTo>
                    <a:pt x="925120" y="1251142"/>
                  </a:lnTo>
                  <a:lnTo>
                    <a:pt x="802495" y="1283999"/>
                  </a:lnTo>
                  <a:lnTo>
                    <a:pt x="717278" y="1125258"/>
                  </a:lnTo>
                  <a:cubicBezTo>
                    <a:pt x="644588" y="1125481"/>
                    <a:pt x="573151" y="1106339"/>
                    <a:pt x="510312" y="1069801"/>
                  </a:cubicBezTo>
                  <a:lnTo>
                    <a:pt x="357141" y="1164667"/>
                  </a:lnTo>
                  <a:lnTo>
                    <a:pt x="267373" y="1074899"/>
                  </a:lnTo>
                  <a:lnTo>
                    <a:pt x="362239" y="921728"/>
                  </a:lnTo>
                  <a:cubicBezTo>
                    <a:pt x="325701" y="858888"/>
                    <a:pt x="306559" y="787451"/>
                    <a:pt x="306783" y="714761"/>
                  </a:cubicBezTo>
                  <a:lnTo>
                    <a:pt x="148041" y="629545"/>
                  </a:lnTo>
                  <a:lnTo>
                    <a:pt x="180898" y="506920"/>
                  </a:lnTo>
                  <a:lnTo>
                    <a:pt x="360981" y="512491"/>
                  </a:lnTo>
                  <a:cubicBezTo>
                    <a:pt x="397132" y="449427"/>
                    <a:pt x="449427" y="397132"/>
                    <a:pt x="512491" y="360981"/>
                  </a:cubicBezTo>
                  <a:lnTo>
                    <a:pt x="506920" y="180898"/>
                  </a:lnTo>
                  <a:lnTo>
                    <a:pt x="629545" y="148041"/>
                  </a:lnTo>
                  <a:lnTo>
                    <a:pt x="714762" y="306782"/>
                  </a:lnTo>
                  <a:cubicBezTo>
                    <a:pt x="787452" y="306559"/>
                    <a:pt x="858889" y="325701"/>
                    <a:pt x="921728" y="362239"/>
                  </a:cubicBezTo>
                  <a:close/>
                </a:path>
              </a:pathLst>
            </a:custGeom>
            <a:solidFill>
              <a:schemeClr val="accent1">
                <a:hueOff val="0"/>
                <a:satOff val="0"/>
                <a:lumOff val="0"/>
                <a:alpha val="7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95330" tIns="495331" rIns="495331" bIns="495330" numCol="1" spcCol="1270" anchor="ctr" anchorCtr="0">
              <a:noAutofit/>
            </a:bodyPr>
            <a:lstStyle/>
            <a:p>
              <a:pPr marL="0" marR="0" lvl="0" indent="0" algn="ctr" defTabSz="1088136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en-SE" sz="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AB6574B9-17A4-1CFC-FCEC-181C731EA785}"/>
              </a:ext>
            </a:extLst>
          </p:cNvPr>
          <p:cNvSpPr txBox="1"/>
          <p:nvPr/>
        </p:nvSpPr>
        <p:spPr>
          <a:xfrm rot="20505472">
            <a:off x="5181988" y="3963577"/>
            <a:ext cx="1907396" cy="646331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A potential ‘relational turn’!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611688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close-up of a network&#10;&#10;Description automatically generated">
            <a:extLst>
              <a:ext uri="{FF2B5EF4-FFF2-40B4-BE49-F238E27FC236}">
                <a16:creationId xmlns:a16="http://schemas.microsoft.com/office/drawing/2014/main" id="{47F77EE1-59C9-0BB2-DE97-6D1A092772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08" r="-1" b="-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FFF5740-B3C5-3B39-26F4-5D3D470308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THANK YOU FOR YOUR ATTENTION TO THIS MATTER!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EF8203-8BA5-4D03-6C94-1C7B3D817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70819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A4C0CD32-A6C8-4BA5-B3DF-D8325E32CAA4}" type="slidenum">
              <a:rPr lang="en-US">
                <a:solidFill>
                  <a:schemeClr val="bg1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27</a:t>
            </a:fld>
            <a:endParaRPr lang="en-US">
              <a:solidFill>
                <a:schemeClr val="bg1"/>
              </a:solidFill>
              <a:latin typeface="Calibri" panose="020F0502020204030204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4D34FB-070D-91B0-529D-6EA74F61AEC4}"/>
              </a:ext>
            </a:extLst>
          </p:cNvPr>
          <p:cNvSpPr txBox="1"/>
          <p:nvPr/>
        </p:nvSpPr>
        <p:spPr>
          <a:xfrm>
            <a:off x="477981" y="4785631"/>
            <a:ext cx="1755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u="sng" dirty="0">
                <a:solidFill>
                  <a:srgbClr val="FFFF00"/>
                </a:solidFill>
              </a:rPr>
              <a:t>carlnordlund.net</a:t>
            </a:r>
          </a:p>
        </p:txBody>
      </p:sp>
    </p:spTree>
    <p:extLst>
      <p:ext uri="{BB962C8B-B14F-4D97-AF65-F5344CB8AC3E}">
        <p14:creationId xmlns:p14="http://schemas.microsoft.com/office/powerpoint/2010/main" val="31623759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F3C74-5DA7-BC7D-FF1D-895D801B80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7595" y="741392"/>
            <a:ext cx="5035669" cy="1616203"/>
          </a:xfrm>
        </p:spPr>
        <p:txBody>
          <a:bodyPr anchor="b">
            <a:normAutofit/>
          </a:bodyPr>
          <a:lstStyle/>
          <a:p>
            <a:r>
              <a:rPr lang="en-GB" sz="3200" dirty="0"/>
              <a:t>Comparing networks</a:t>
            </a:r>
            <a:endParaRPr lang="en-SE" sz="3200" dirty="0"/>
          </a:p>
        </p:txBody>
      </p:sp>
      <p:pic>
        <p:nvPicPr>
          <p:cNvPr id="13" name="Picture 12" descr="People at funeral consoling each other">
            <a:extLst>
              <a:ext uri="{FF2B5EF4-FFF2-40B4-BE49-F238E27FC236}">
                <a16:creationId xmlns:a16="http://schemas.microsoft.com/office/drawing/2014/main" id="{C65F0042-6F4E-9B2D-CAE5-14576A0EC2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10" r="34056" b="-1"/>
          <a:stretch/>
        </p:blipFill>
        <p:spPr>
          <a:xfrm>
            <a:off x="20" y="10"/>
            <a:ext cx="5368103" cy="685799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5EFBDE31-BB3E-6CFC-23CD-B5976DA384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3362" cy="6858000"/>
            <a:chOff x="12068638" y="0"/>
            <a:chExt cx="123362" cy="6858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80A60EC-72BB-121F-556A-E2837FD99A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91A2FAE-D41C-FF5D-B0A0-7808248EDC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4139706"/>
              <a:ext cx="123362" cy="2718294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10E0FD-E1C8-AE8C-EB14-4ED53D95F4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0687" y="2533475"/>
            <a:ext cx="5605011" cy="3583133"/>
          </a:xfrm>
        </p:spPr>
        <p:txBody>
          <a:bodyPr anchor="t">
            <a:normAutofit/>
          </a:bodyPr>
          <a:lstStyle/>
          <a:p>
            <a:r>
              <a:rPr lang="en-GB" sz="1600" dirty="0"/>
              <a:t>If there is a tie between two actors in one type of relation, is there likely to also be a tie between them in another relation?</a:t>
            </a:r>
          </a:p>
          <a:p>
            <a:pPr lvl="1"/>
            <a:r>
              <a:rPr lang="en-GB" sz="1400" dirty="0"/>
              <a:t>If two countries exchange ambassadors, will they trade more?</a:t>
            </a:r>
          </a:p>
          <a:p>
            <a:pPr lvl="1"/>
            <a:r>
              <a:rPr lang="en-GB" sz="1400" dirty="0"/>
              <a:t>Do reported friends share information with each other?</a:t>
            </a:r>
          </a:p>
          <a:p>
            <a:pPr lvl="1"/>
            <a:r>
              <a:rPr lang="en-GB" sz="1400" dirty="0"/>
              <a:t>Is inter-personal dislike inversely related to liking each other?</a:t>
            </a:r>
          </a:p>
          <a:p>
            <a:pPr lvl="1"/>
            <a:r>
              <a:rPr lang="en-GB" sz="1400" dirty="0"/>
              <a:t>Do we seek advice from those we trust?</a:t>
            </a:r>
          </a:p>
          <a:p>
            <a:r>
              <a:rPr lang="en-GB" sz="1600" dirty="0"/>
              <a:t>Quadratic Assignment Procedure (QAP) correlation/regression</a:t>
            </a:r>
            <a:br>
              <a:rPr lang="en-GB" sz="1600" dirty="0"/>
            </a:br>
            <a:r>
              <a:rPr lang="en-GB" sz="1600" dirty="0" err="1">
                <a:solidFill>
                  <a:schemeClr val="bg1">
                    <a:lumMod val="50000"/>
                  </a:schemeClr>
                </a:solidFill>
              </a:rPr>
              <a:t>Knoke</a:t>
            </a:r>
            <a:r>
              <a:rPr lang="en-GB" sz="1600" dirty="0">
                <a:solidFill>
                  <a:schemeClr val="bg1">
                    <a:lumMod val="50000"/>
                  </a:schemeClr>
                </a:solidFill>
              </a:rPr>
              <a:t> &amp; Kuklinski (1982); </a:t>
            </a:r>
            <a:r>
              <a:rPr lang="en-GB" sz="1600" dirty="0" err="1">
                <a:solidFill>
                  <a:schemeClr val="bg1">
                    <a:lumMod val="50000"/>
                  </a:schemeClr>
                </a:solidFill>
              </a:rPr>
              <a:t>Knoke</a:t>
            </a:r>
            <a:r>
              <a:rPr lang="en-GB" sz="1600" dirty="0">
                <a:solidFill>
                  <a:schemeClr val="bg1">
                    <a:lumMod val="50000"/>
                  </a:schemeClr>
                </a:solidFill>
              </a:rPr>
              <a:t> &amp; Wood (1981)</a:t>
            </a:r>
          </a:p>
          <a:p>
            <a:r>
              <a:rPr lang="en-GB" sz="1600" dirty="0"/>
              <a:t>For multiplex networks:</a:t>
            </a:r>
          </a:p>
          <a:p>
            <a:pPr lvl="1"/>
            <a:r>
              <a:rPr lang="en-GB" sz="1400" dirty="0"/>
              <a:t>One set of actors/nodes</a:t>
            </a:r>
          </a:p>
          <a:p>
            <a:pPr lvl="1"/>
            <a:r>
              <a:rPr lang="en-GB" sz="1400" dirty="0"/>
              <a:t>One or more set of relations</a:t>
            </a:r>
            <a:endParaRPr lang="en-SE" sz="1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EB17C5-7175-E6C4-FF3F-9FB54EB7B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4C0CD32-A6C8-4BA5-B3DF-D8325E32CAA4}" type="slidenum"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3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79081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51BA4DF-2BD4-4EC2-B1DB-B27C8AC71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8FDBB5-00B2-336E-0ED8-48D5BD904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3733" y="548464"/>
            <a:ext cx="6798541" cy="1675623"/>
          </a:xfrm>
        </p:spPr>
        <p:txBody>
          <a:bodyPr anchor="b">
            <a:normAutofit/>
          </a:bodyPr>
          <a:lstStyle/>
          <a:p>
            <a:r>
              <a:rPr lang="en-GB" sz="4000"/>
              <a:t>Knoke Bureaucracies</a:t>
            </a:r>
            <a:endParaRPr lang="en-SE" sz="4000"/>
          </a:p>
        </p:txBody>
      </p:sp>
      <p:pic>
        <p:nvPicPr>
          <p:cNvPr id="15" name="Picture 14" descr="Orange and blue numbers and graphs">
            <a:extLst>
              <a:ext uri="{FF2B5EF4-FFF2-40B4-BE49-F238E27FC236}">
                <a16:creationId xmlns:a16="http://schemas.microsoft.com/office/drawing/2014/main" id="{E1487336-AE64-FDCF-0229-CCF75B5B7A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533" r="35988" b="1"/>
          <a:stretch/>
        </p:blipFill>
        <p:spPr>
          <a:xfrm>
            <a:off x="1" y="10"/>
            <a:ext cx="4196496" cy="6857990"/>
          </a:xfrm>
          <a:prstGeom prst="rect">
            <a:avLst/>
          </a:prstGeom>
          <a:effectLst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1BE758-78E6-44F7-FAC5-8629FC2A7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3734" y="2409830"/>
            <a:ext cx="6798539" cy="3705217"/>
          </a:xfrm>
        </p:spPr>
        <p:txBody>
          <a:bodyPr>
            <a:normAutofit/>
          </a:bodyPr>
          <a:lstStyle/>
          <a:p>
            <a:r>
              <a:rPr lang="en-GB" sz="2000" dirty="0"/>
              <a:t>Data collected by </a:t>
            </a:r>
            <a:r>
              <a:rPr lang="en-GB" sz="2000" dirty="0" err="1"/>
              <a:t>Knoke</a:t>
            </a:r>
            <a:r>
              <a:rPr lang="en-GB" sz="2000" dirty="0"/>
              <a:t> &amp; Wood in 1978 from workers at 95 organizations in Indianapolis </a:t>
            </a:r>
            <a:r>
              <a:rPr lang="en-GB" sz="2000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GB" sz="2000" dirty="0" err="1">
                <a:solidFill>
                  <a:schemeClr val="bg1">
                    <a:lumMod val="65000"/>
                  </a:schemeClr>
                </a:solidFill>
              </a:rPr>
              <a:t>Knoke</a:t>
            </a:r>
            <a:r>
              <a:rPr lang="en-GB" sz="2000" dirty="0">
                <a:solidFill>
                  <a:schemeClr val="bg1">
                    <a:lumMod val="65000"/>
                  </a:schemeClr>
                </a:solidFill>
              </a:rPr>
              <a:t> &amp; Wood 1981)</a:t>
            </a:r>
          </a:p>
          <a:p>
            <a:r>
              <a:rPr lang="en-GB" sz="2000" dirty="0"/>
              <a:t>Respondents indicated with which other organizations their own organization had any of 13 different types of relationships</a:t>
            </a:r>
          </a:p>
          <a:p>
            <a:r>
              <a:rPr lang="en-GB" sz="2000" dirty="0"/>
              <a:t>A subset of 10 organizations and two relationships </a:t>
            </a:r>
            <a:r>
              <a:rPr lang="en-GB" sz="2000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GB" sz="2000" dirty="0" err="1">
                <a:solidFill>
                  <a:schemeClr val="bg1">
                    <a:lumMod val="65000"/>
                  </a:schemeClr>
                </a:solidFill>
              </a:rPr>
              <a:t>Knoke</a:t>
            </a:r>
            <a:r>
              <a:rPr lang="en-GB" sz="2000" dirty="0">
                <a:solidFill>
                  <a:schemeClr val="bg1">
                    <a:lumMod val="65000"/>
                  </a:schemeClr>
                </a:solidFill>
              </a:rPr>
              <a:t> &amp; Kuklinski (1982)</a:t>
            </a:r>
            <a:endParaRPr lang="en-GB" sz="2000" dirty="0"/>
          </a:p>
          <a:p>
            <a:pPr lvl="1"/>
            <a:r>
              <a:rPr lang="en-GB" sz="2000" dirty="0"/>
              <a:t>Money exchange (knokm.txt)</a:t>
            </a:r>
          </a:p>
          <a:p>
            <a:pPr lvl="1"/>
            <a:r>
              <a:rPr lang="en-GB" sz="2000" dirty="0"/>
              <a:t>Information exchange (knoki.txt)</a:t>
            </a:r>
            <a:endParaRPr lang="en-SE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5A4B19-B614-2219-D224-E79D5BBE0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93686" y="6356350"/>
            <a:ext cx="2160114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4C0CD32-A6C8-4BA5-B3DF-D8325E32CAA4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1098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0550F5B9-399F-4FAD-AE6C-ED65F9A43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C062E60F-5CD4-4268-8359-8076634680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288350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2BFBA5-FA76-92F5-4DD0-DC61FCC91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10047"/>
            <a:ext cx="3300984" cy="1645920"/>
          </a:xfrm>
        </p:spPr>
        <p:txBody>
          <a:bodyPr>
            <a:normAutofit/>
          </a:bodyPr>
          <a:lstStyle/>
          <a:p>
            <a:r>
              <a:rPr lang="en-GB" sz="2800" dirty="0"/>
              <a:t>QAP</a:t>
            </a:r>
            <a:br>
              <a:rPr lang="en-GB" sz="2800"/>
            </a:br>
            <a:r>
              <a:rPr lang="en-GB" sz="1800"/>
              <a:t>Quadratic Assignment Procedure</a:t>
            </a:r>
            <a:endParaRPr lang="en-SE" sz="28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B341EC3-1810-4D33-BA3F-E2D0AA0EC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980964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0127CDE-2B99-47A8-BB3C-7D17519105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610864" y="1323863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0FB540-62D0-0CA5-964B-12C4E27F05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1144" y="510047"/>
            <a:ext cx="6858000" cy="1867620"/>
          </a:xfrm>
        </p:spPr>
        <p:txBody>
          <a:bodyPr anchor="ctr">
            <a:normAutofit/>
          </a:bodyPr>
          <a:lstStyle/>
          <a:p>
            <a:r>
              <a:rPr lang="en-GB" sz="1600" dirty="0"/>
              <a:t>Simple cell-wise correlation</a:t>
            </a:r>
          </a:p>
          <a:p>
            <a:r>
              <a:rPr lang="en-GB" sz="1600" dirty="0"/>
              <a:t>Observed correlation: -0.051</a:t>
            </a:r>
          </a:p>
          <a:p>
            <a:r>
              <a:rPr lang="en-GB" sz="1600" dirty="0"/>
              <a:t>Significant?</a:t>
            </a:r>
          </a:p>
          <a:p>
            <a:pPr lvl="1"/>
            <a:r>
              <a:rPr lang="en-GB" sz="1600" dirty="0"/>
              <a:t>Dyadic data: observations are interdependent</a:t>
            </a:r>
          </a:p>
          <a:p>
            <a:r>
              <a:rPr lang="en-GB" sz="1600" dirty="0"/>
              <a:t>Enter QAP: permute and recalculate! Repeat N (1000+) times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225F9D6-DB20-E8C2-C5EA-1B7FD68984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2727"/>
          <a:stretch/>
        </p:blipFill>
        <p:spPr>
          <a:xfrm>
            <a:off x="557784" y="2981604"/>
            <a:ext cx="3584448" cy="288902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96C03B1-BC53-0647-329B-0867D6FC8B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2727"/>
          <a:stretch/>
        </p:blipFill>
        <p:spPr>
          <a:xfrm>
            <a:off x="4347599" y="2981603"/>
            <a:ext cx="3584448" cy="288902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25FD8A6-71A3-BAB6-D313-4E6DE25927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7415" y="2988957"/>
            <a:ext cx="3584448" cy="287432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E28393-F92C-17B7-CD92-56B511E602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828544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4C0CD32-A6C8-4BA5-B3DF-D8325E32CAA4}" type="slidenum"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5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57672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385E1BDC-A9B0-4A87-82E3-F3187F69A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0990C621-3B8B-4820-8328-D47EF7CE8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2BFBA5-FA76-92F5-4DD0-DC61FCC91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60" y="586822"/>
            <a:ext cx="3657600" cy="1645920"/>
          </a:xfrm>
        </p:spPr>
        <p:txBody>
          <a:bodyPr>
            <a:normAutofit/>
          </a:bodyPr>
          <a:lstStyle/>
          <a:p>
            <a:r>
              <a:rPr lang="en-GB" sz="3000"/>
              <a:t>QAP</a:t>
            </a:r>
            <a:br>
              <a:rPr lang="en-GB" sz="3000"/>
            </a:br>
            <a:r>
              <a:rPr lang="en-GB" sz="3000"/>
              <a:t>Quadratic Assignment Procedure</a:t>
            </a:r>
            <a:endParaRPr lang="en-SE" sz="300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1A2385B-1D2A-4E17-84FA-6CB7F0AAE4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E791F2F-79DB-4CC0-9FA1-001E3E91E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0FB540-62D0-0CA5-964B-12C4E27F05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0106" y="586822"/>
            <a:ext cx="6106742" cy="1645920"/>
          </a:xfrm>
        </p:spPr>
        <p:txBody>
          <a:bodyPr anchor="ctr">
            <a:normAutofit/>
          </a:bodyPr>
          <a:lstStyle/>
          <a:p>
            <a:r>
              <a:rPr lang="en-GB" sz="1700" dirty="0"/>
              <a:t>Observed cell-wise correlation: -0.051</a:t>
            </a:r>
          </a:p>
          <a:p>
            <a:r>
              <a:rPr lang="en-GB" sz="1700" dirty="0"/>
              <a:t>Average correlation from permuted data: 0.0016 [-0.466; 0.417]</a:t>
            </a:r>
          </a:p>
          <a:p>
            <a:r>
              <a:rPr lang="en-GB" sz="1700" dirty="0"/>
              <a:t>p value (probability of getting a correlation &lt; -0.051 in permuted data)</a:t>
            </a:r>
          </a:p>
          <a:p>
            <a:r>
              <a:rPr lang="en-GB" sz="1700" dirty="0"/>
              <a:t>0.41: i.e. quite probable, so quite insignificant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225F9D6-DB20-E8C2-C5EA-1B7FD68984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2727"/>
          <a:stretch/>
        </p:blipFill>
        <p:spPr>
          <a:xfrm>
            <a:off x="1137304" y="2729397"/>
            <a:ext cx="4322466" cy="348386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96C03B1-BC53-0647-329B-0867D6FC8B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2727"/>
          <a:stretch/>
        </p:blipFill>
        <p:spPr>
          <a:xfrm>
            <a:off x="6799090" y="2729397"/>
            <a:ext cx="4322464" cy="348386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E28393-F92C-17B7-CD92-56B511E602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6248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4C0CD32-A6C8-4BA5-B3DF-D8325E32CAA4}" type="slidenum"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6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12228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E51BA4DF-2BD4-4EC2-B1DB-B27C8AC71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2BFBA5-FA76-92F5-4DD0-DC61FCC91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3733" y="548464"/>
            <a:ext cx="6798541" cy="1675623"/>
          </a:xfrm>
        </p:spPr>
        <p:txBody>
          <a:bodyPr anchor="b">
            <a:normAutofit/>
          </a:bodyPr>
          <a:lstStyle/>
          <a:p>
            <a:r>
              <a:rPr lang="en-GB" sz="3700"/>
              <a:t>QAP</a:t>
            </a:r>
            <a:br>
              <a:rPr lang="en-GB" sz="3700"/>
            </a:br>
            <a:r>
              <a:rPr lang="en-GB" sz="3700"/>
              <a:t>Quadratic Assignment Procedure</a:t>
            </a:r>
            <a:endParaRPr lang="en-SE" sz="3700"/>
          </a:p>
        </p:txBody>
      </p:sp>
      <p:pic>
        <p:nvPicPr>
          <p:cNvPr id="44" name="Picture 43" descr="Graph on document with pen">
            <a:extLst>
              <a:ext uri="{FF2B5EF4-FFF2-40B4-BE49-F238E27FC236}">
                <a16:creationId xmlns:a16="http://schemas.microsoft.com/office/drawing/2014/main" id="{A6BF2282-E2CC-12F8-4416-839DB2F30D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438" r="22716" b="-1"/>
          <a:stretch/>
        </p:blipFill>
        <p:spPr>
          <a:xfrm>
            <a:off x="1" y="10"/>
            <a:ext cx="4196496" cy="6857990"/>
          </a:xfrm>
          <a:prstGeom prst="rect">
            <a:avLst/>
          </a:prstGeom>
          <a:effectLst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0FB540-62D0-0CA5-964B-12C4E27F05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3734" y="2409830"/>
            <a:ext cx="6798539" cy="3705217"/>
          </a:xfrm>
        </p:spPr>
        <p:txBody>
          <a:bodyPr>
            <a:normAutofit/>
          </a:bodyPr>
          <a:lstStyle/>
          <a:p>
            <a:r>
              <a:rPr lang="en-GB" sz="2000" dirty="0"/>
              <a:t>Estimating significance by random reshuffling</a:t>
            </a:r>
          </a:p>
          <a:p>
            <a:r>
              <a:rPr lang="en-GB" sz="2000" dirty="0"/>
              <a:t>Law of Large Numbers: do a lot of permutation tests</a:t>
            </a:r>
          </a:p>
          <a:p>
            <a:r>
              <a:rPr lang="en-GB" sz="2000" dirty="0"/>
              <a:t>Alternatives:</a:t>
            </a:r>
          </a:p>
          <a:p>
            <a:pPr lvl="1"/>
            <a:r>
              <a:rPr lang="en-GB" sz="1600" dirty="0"/>
              <a:t>QAP regression</a:t>
            </a:r>
          </a:p>
          <a:p>
            <a:pPr lvl="1"/>
            <a:r>
              <a:rPr lang="en-GB" sz="1600" dirty="0"/>
              <a:t>MR-QAP (multi-relational) regression</a:t>
            </a:r>
          </a:p>
          <a:p>
            <a:r>
              <a:rPr lang="en-GB" sz="2000" dirty="0" err="1"/>
              <a:t>Krackhardt</a:t>
            </a:r>
            <a:r>
              <a:rPr lang="en-GB" sz="2000" dirty="0"/>
              <a:t> (1988): Sampson monastery data</a:t>
            </a:r>
          </a:p>
          <a:p>
            <a:pPr lvl="1"/>
            <a:r>
              <a:rPr lang="en-GB" sz="1600" dirty="0"/>
              <a:t>Total of 8 social relations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E28393-F92C-17B7-CD92-56B511E602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93686" y="6356350"/>
            <a:ext cx="2160114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4C0CD32-A6C8-4BA5-B3DF-D8325E32CAA4}" type="slidenum">
              <a:rPr lang="en-US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6939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51BA4DF-2BD4-4EC2-B1DB-B27C8AC71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62784E-03F2-6E03-5AB3-041731D83A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3733" y="548464"/>
            <a:ext cx="6798541" cy="1675623"/>
          </a:xfrm>
        </p:spPr>
        <p:txBody>
          <a:bodyPr anchor="b">
            <a:normAutofit/>
          </a:bodyPr>
          <a:lstStyle/>
          <a:p>
            <a:r>
              <a:rPr lang="en-GB" sz="4000"/>
              <a:t>EIES: pre- and post-conference</a:t>
            </a:r>
            <a:endParaRPr lang="en-SE" sz="4000"/>
          </a:p>
        </p:txBody>
      </p:sp>
      <p:pic>
        <p:nvPicPr>
          <p:cNvPr id="6" name="Picture 5" descr="People holding hands">
            <a:extLst>
              <a:ext uri="{FF2B5EF4-FFF2-40B4-BE49-F238E27FC236}">
                <a16:creationId xmlns:a16="http://schemas.microsoft.com/office/drawing/2014/main" id="{820DB9A8-D048-A9C7-4A9E-40C16F1DF4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658" r="23496" b="-1"/>
          <a:stretch/>
        </p:blipFill>
        <p:spPr>
          <a:xfrm>
            <a:off x="1" y="10"/>
            <a:ext cx="4196496" cy="6857990"/>
          </a:xfrm>
          <a:prstGeom prst="rect">
            <a:avLst/>
          </a:prstGeom>
          <a:effectLst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36B346-0899-BF4B-A113-F6AD164B98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3734" y="2409830"/>
            <a:ext cx="6798539" cy="3705217"/>
          </a:xfrm>
        </p:spPr>
        <p:txBody>
          <a:bodyPr>
            <a:normAutofit/>
          </a:bodyPr>
          <a:lstStyle/>
          <a:p>
            <a:r>
              <a:rPr lang="en-GB" sz="2000" dirty="0"/>
              <a:t>Added EIES friendship nominations at end of conference</a:t>
            </a:r>
          </a:p>
          <a:p>
            <a:pPr lvl="1"/>
            <a:r>
              <a:rPr lang="en-GB" sz="1600" dirty="0"/>
              <a:t>eies_t2.txt</a:t>
            </a:r>
          </a:p>
          <a:p>
            <a:r>
              <a:rPr lang="en-GB" sz="2000" dirty="0"/>
              <a:t>Average friendship increased from T1 to T2</a:t>
            </a:r>
          </a:p>
          <a:p>
            <a:pPr lvl="1"/>
            <a:r>
              <a:rPr lang="en-GB" sz="2000" dirty="0"/>
              <a:t>T1: 1.33</a:t>
            </a:r>
          </a:p>
          <a:p>
            <a:pPr lvl="1"/>
            <a:r>
              <a:rPr lang="en-GB" sz="2000" dirty="0"/>
              <a:t>T2: 1.63</a:t>
            </a:r>
          </a:p>
          <a:p>
            <a:r>
              <a:rPr lang="en-GB" sz="2000" dirty="0"/>
              <a:t>QAP correlation: 0.809</a:t>
            </a:r>
          </a:p>
          <a:p>
            <a:pPr lvl="1"/>
            <a:r>
              <a:rPr lang="en-GB" sz="2000" dirty="0"/>
              <a:t>Expected corr. from permutations: 0.001 [-0.221; 0.245]</a:t>
            </a:r>
          </a:p>
          <a:p>
            <a:pPr lvl="1"/>
            <a:r>
              <a:rPr lang="en-GB" sz="2000" dirty="0"/>
              <a:t>p-value: 0.000</a:t>
            </a:r>
          </a:p>
          <a:p>
            <a:pPr lvl="1"/>
            <a:endParaRPr lang="en-SE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6571D3-B751-3D11-17A6-1E76E02A8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93686" y="6356350"/>
            <a:ext cx="2160114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4C0CD32-A6C8-4BA5-B3DF-D8325E32CAA4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9417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51BA4DF-2BD4-4EC2-B1DB-B27C8AC71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09790F-1C71-AB5A-B728-48A4B1AF7A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3733" y="548464"/>
            <a:ext cx="6798541" cy="1675623"/>
          </a:xfrm>
        </p:spPr>
        <p:txBody>
          <a:bodyPr anchor="b">
            <a:normAutofit/>
          </a:bodyPr>
          <a:lstStyle/>
          <a:p>
            <a:r>
              <a:rPr lang="en-GB" sz="4000"/>
              <a:t>‘Null’ (reference/benchmark) models</a:t>
            </a:r>
            <a:endParaRPr lang="en-SE" sz="4000"/>
          </a:p>
        </p:txBody>
      </p:sp>
      <p:pic>
        <p:nvPicPr>
          <p:cNvPr id="13" name="Picture 12" descr="Maze">
            <a:extLst>
              <a:ext uri="{FF2B5EF4-FFF2-40B4-BE49-F238E27FC236}">
                <a16:creationId xmlns:a16="http://schemas.microsoft.com/office/drawing/2014/main" id="{AC5B5BC2-D633-C45C-3297-7F34DB2BC0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517" r="32638" b="-1"/>
          <a:stretch/>
        </p:blipFill>
        <p:spPr>
          <a:xfrm>
            <a:off x="1" y="10"/>
            <a:ext cx="4196496" cy="6857990"/>
          </a:xfrm>
          <a:prstGeom prst="rect">
            <a:avLst/>
          </a:prstGeom>
          <a:effectLst/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64F137F9-EC8A-B80C-D3AB-16EE9609A9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3734" y="2409830"/>
            <a:ext cx="6798539" cy="3705217"/>
          </a:xfrm>
        </p:spPr>
        <p:txBody>
          <a:bodyPr>
            <a:normAutofit/>
          </a:bodyPr>
          <a:lstStyle/>
          <a:p>
            <a:r>
              <a:rPr lang="en-GB" sz="2000" dirty="0"/>
              <a:t>When we observe a particular network with certain features:</a:t>
            </a:r>
          </a:p>
          <a:p>
            <a:pPr lvl="1"/>
            <a:r>
              <a:rPr lang="en-GB" sz="1600" dirty="0"/>
              <a:t>How likely is it to be as it is?</a:t>
            </a:r>
          </a:p>
          <a:p>
            <a:pPr lvl="1"/>
            <a:r>
              <a:rPr lang="en-GB" sz="1600" dirty="0"/>
              <a:t>How to determine whether empirical observations are meaningful?</a:t>
            </a:r>
          </a:p>
          <a:p>
            <a:pPr lvl="1"/>
            <a:r>
              <a:rPr lang="en-GB" sz="1600" dirty="0"/>
              <a:t>…or if outcomes of chance alone?</a:t>
            </a:r>
            <a:endParaRPr lang="en-GB" sz="2000" dirty="0"/>
          </a:p>
          <a:p>
            <a:r>
              <a:rPr lang="en-GB" sz="2000" dirty="0"/>
              <a:t>Ways to generate reference networks (a.k.a. null models)</a:t>
            </a:r>
          </a:p>
          <a:p>
            <a:r>
              <a:rPr lang="en-GB" sz="2000" dirty="0"/>
              <a:t>Typically dyadic interdependence (as with QAP)</a:t>
            </a:r>
          </a:p>
          <a:p>
            <a:r>
              <a:rPr lang="en-GB" sz="2000" dirty="0"/>
              <a:t>Useful starting reference: </a:t>
            </a:r>
            <a:r>
              <a:rPr lang="en-GB" sz="2000" dirty="0">
                <a:solidFill>
                  <a:schemeClr val="bg1">
                    <a:lumMod val="50000"/>
                  </a:schemeClr>
                </a:solidFill>
              </a:rPr>
              <a:t>Hobson et al (2021)</a:t>
            </a:r>
            <a:r>
              <a:rPr lang="en-GB" sz="2000" dirty="0"/>
              <a:t>:</a:t>
            </a:r>
            <a:br>
              <a:rPr lang="en-GB" sz="2000" dirty="0"/>
            </a:br>
            <a:r>
              <a:rPr lang="en-GB" sz="1400" dirty="0">
                <a:hlinkClick r:id="rId3"/>
              </a:rPr>
              <a:t>https://onlinelibrary.wiley.com/doi/full/10.1111/brv.12775</a:t>
            </a:r>
            <a:endParaRPr lang="en-GB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E549AB-F32F-D7AD-63A2-136017D7F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93686" y="6356350"/>
            <a:ext cx="2160114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4C0CD32-A6C8-4BA5-B3DF-D8325E32CAA4}" type="slidenum">
              <a:rPr lang="en-US" smtClean="0"/>
              <a:pPr>
                <a:spcAft>
                  <a:spcPts val="600"/>
                </a:spcAft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3228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RetrospectVTI">
  <a:themeElements>
    <a:clrScheme name="">
      <a:dk1>
        <a:srgbClr val="000000"/>
      </a:dk1>
      <a:lt1>
        <a:srgbClr val="FFFFFF"/>
      </a:lt1>
      <a:dk2>
        <a:srgbClr val="243541"/>
      </a:dk2>
      <a:lt2>
        <a:srgbClr val="E2E5E8"/>
      </a:lt2>
      <a:accent1>
        <a:srgbClr val="E88B33"/>
      </a:accent1>
      <a:accent2>
        <a:srgbClr val="AEA33A"/>
      </a:accent2>
      <a:accent3>
        <a:srgbClr val="8CAB4A"/>
      </a:accent3>
      <a:accent4>
        <a:srgbClr val="57B636"/>
      </a:accent4>
      <a:accent5>
        <a:srgbClr val="2EBA43"/>
      </a:accent5>
      <a:accent6>
        <a:srgbClr val="33B67D"/>
      </a:accent6>
      <a:hlink>
        <a:srgbClr val="5F84A8"/>
      </a:hlink>
      <a:folHlink>
        <a:srgbClr val="7F7F7F"/>
      </a:folHlink>
    </a:clrScheme>
    <a:fontScheme name="Retrospect">
      <a:majorFont>
        <a:latin typeface="Georgia Pro Cond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Speak Pro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4006</TotalTime>
  <Words>1455</Words>
  <Application>Microsoft Office PowerPoint</Application>
  <PresentationFormat>Bredbild</PresentationFormat>
  <Paragraphs>246</Paragraphs>
  <Slides>27</Slides>
  <Notes>0</Notes>
  <HiddenSlides>0</HiddenSlides>
  <MMClips>0</MMClips>
  <ScaleCrop>false</ScaleCrop>
  <HeadingPairs>
    <vt:vector size="8" baseType="variant">
      <vt:variant>
        <vt:lpstr>Använt teckensnitt</vt:lpstr>
      </vt:variant>
      <vt:variant>
        <vt:i4>9</vt:i4>
      </vt:variant>
      <vt:variant>
        <vt:lpstr>Tema</vt:lpstr>
      </vt:variant>
      <vt:variant>
        <vt:i4>2</vt:i4>
      </vt:variant>
      <vt:variant>
        <vt:lpstr>Serverprogram för OLE-inbäddning</vt:lpstr>
      </vt:variant>
      <vt:variant>
        <vt:i4>0</vt:i4>
      </vt:variant>
      <vt:variant>
        <vt:lpstr>Bildrubriker</vt:lpstr>
      </vt:variant>
      <vt:variant>
        <vt:i4>27</vt:i4>
      </vt:variant>
    </vt:vector>
  </HeadingPairs>
  <TitlesOfParts>
    <vt:vector size="38" baseType="lpstr">
      <vt:lpstr>Meiryo</vt:lpstr>
      <vt:lpstr>Arial</vt:lpstr>
      <vt:lpstr>Calibri</vt:lpstr>
      <vt:lpstr>Calibri Light</vt:lpstr>
      <vt:lpstr>Consolas</vt:lpstr>
      <vt:lpstr>Georgia</vt:lpstr>
      <vt:lpstr>Georgia Pro Cond Light</vt:lpstr>
      <vt:lpstr>Speak Pro</vt:lpstr>
      <vt:lpstr>Symbol</vt:lpstr>
      <vt:lpstr>Office Theme</vt:lpstr>
      <vt:lpstr>RetrospectVTI</vt:lpstr>
      <vt:lpstr>Social Network Analysis Day 2</vt:lpstr>
      <vt:lpstr>Day 2: Monday 8th Dec</vt:lpstr>
      <vt:lpstr>Comparing networks</vt:lpstr>
      <vt:lpstr>Knoke Bureaucracies</vt:lpstr>
      <vt:lpstr>QAP Quadratic Assignment Procedure</vt:lpstr>
      <vt:lpstr>QAP Quadratic Assignment Procedure</vt:lpstr>
      <vt:lpstr>QAP Quadratic Assignment Procedure</vt:lpstr>
      <vt:lpstr>EIES: pre- and post-conference</vt:lpstr>
      <vt:lpstr>‘Null’ (reference/benchmark) models</vt:lpstr>
      <vt:lpstr>Rewiring</vt:lpstr>
      <vt:lpstr>Rewiring</vt:lpstr>
      <vt:lpstr>Configuration model</vt:lpstr>
      <vt:lpstr>Backbone extraction</vt:lpstr>
      <vt:lpstr>Valued networks</vt:lpstr>
      <vt:lpstr>Valued networks</vt:lpstr>
      <vt:lpstr>Valued networks Unequal relational capacities</vt:lpstr>
      <vt:lpstr>Simulation-based null models</vt:lpstr>
      <vt:lpstr>Example: Alternative family formation events (Lindmarker &amp; Nordlund, ongoing)</vt:lpstr>
      <vt:lpstr>Relations and nodal attributes: Introduction to network dynamics (stolen from David Garcia)</vt:lpstr>
      <vt:lpstr>Homophily</vt:lpstr>
      <vt:lpstr>Contagion</vt:lpstr>
      <vt:lpstr>Confounding</vt:lpstr>
      <vt:lpstr>Disentangling choice vs. influence</vt:lpstr>
      <vt:lpstr>Social Network Analysis and CSS</vt:lpstr>
      <vt:lpstr>Social Network Analysis and CSS</vt:lpstr>
      <vt:lpstr>Social Network Analysis and CSS</vt:lpstr>
      <vt:lpstr>THANK YOU FOR YOUR ATTENTION TO THIS MATTER!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Social Network Analysis</dc:title>
  <dc:creator>Carl Nordlund</dc:creator>
  <cp:lastModifiedBy>Carl Nordlund</cp:lastModifiedBy>
  <cp:revision>70</cp:revision>
  <dcterms:created xsi:type="dcterms:W3CDTF">2023-06-09T15:08:42Z</dcterms:created>
  <dcterms:modified xsi:type="dcterms:W3CDTF">2025-12-04T12:37:15Z</dcterms:modified>
</cp:coreProperties>
</file>